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32"/>
  </p:notesMasterIdLst>
  <p:handoutMasterIdLst>
    <p:handoutMasterId r:id="rId33"/>
  </p:handoutMasterIdLst>
  <p:sldIdLst>
    <p:sldId id="1365" r:id="rId3"/>
    <p:sldId id="257" r:id="rId4"/>
    <p:sldId id="1464" r:id="rId5"/>
    <p:sldId id="259" r:id="rId6"/>
    <p:sldId id="260" r:id="rId7"/>
    <p:sldId id="261" r:id="rId8"/>
    <p:sldId id="262" r:id="rId9"/>
    <p:sldId id="263" r:id="rId10"/>
    <p:sldId id="1458" r:id="rId11"/>
    <p:sldId id="265" r:id="rId12"/>
    <p:sldId id="1454" r:id="rId13"/>
    <p:sldId id="267" r:id="rId14"/>
    <p:sldId id="268" r:id="rId15"/>
    <p:sldId id="269" r:id="rId16"/>
    <p:sldId id="1460" r:id="rId17"/>
    <p:sldId id="270" r:id="rId18"/>
    <p:sldId id="1459" r:id="rId19"/>
    <p:sldId id="271" r:id="rId20"/>
    <p:sldId id="272" r:id="rId21"/>
    <p:sldId id="1463" r:id="rId22"/>
    <p:sldId id="1461" r:id="rId23"/>
    <p:sldId id="273" r:id="rId24"/>
    <p:sldId id="274" r:id="rId25"/>
    <p:sldId id="275" r:id="rId26"/>
    <p:sldId id="276" r:id="rId27"/>
    <p:sldId id="277" r:id="rId28"/>
    <p:sldId id="278" r:id="rId29"/>
    <p:sldId id="279" r:id="rId30"/>
    <p:sldId id="281"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8" d="100"/>
          <a:sy n="78" d="100"/>
        </p:scale>
        <p:origin x="32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CD2E34-5D22-4192-9022-35239FF626BA}"/>
              </a:ext>
            </a:extLst>
          </p:cNvPr>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sz="1000">
                <a:latin typeface="Arial" panose="020B0604020202020204" pitchFamily="34" charset="0"/>
                <a:cs typeface="Arial" panose="020B0604020202020204" pitchFamily="34" charset="0"/>
              </a:rPr>
              <a:t>Class – The Book Of Revelation (83)</a:t>
            </a:r>
          </a:p>
        </p:txBody>
      </p:sp>
      <p:sp>
        <p:nvSpPr>
          <p:cNvPr id="3" name="Date Placeholder 2">
            <a:extLst>
              <a:ext uri="{FF2B5EF4-FFF2-40B4-BE49-F238E27FC236}">
                <a16:creationId xmlns:a16="http://schemas.microsoft.com/office/drawing/2014/main" id="{EF73EA43-2478-436D-8736-D332219C23B1}"/>
              </a:ext>
            </a:extLst>
          </p:cNvPr>
          <p:cNvSpPr>
            <a:spLocks noGrp="1"/>
          </p:cNvSpPr>
          <p:nvPr>
            <p:ph type="dt" sz="quarter" idx="1"/>
          </p:nvPr>
        </p:nvSpPr>
        <p:spPr>
          <a:xfrm>
            <a:off x="4143587" y="0"/>
            <a:ext cx="3169920" cy="481728"/>
          </a:xfrm>
          <a:prstGeom prst="rect">
            <a:avLst/>
          </a:prstGeom>
        </p:spPr>
        <p:txBody>
          <a:bodyPr vert="horz" lIns="96657" tIns="48329" rIns="96657" bIns="48329" rtlCol="0"/>
          <a:lstStyle>
            <a:lvl1pPr algn="r">
              <a:defRPr sz="1200"/>
            </a:lvl1pPr>
          </a:lstStyle>
          <a:p>
            <a:r>
              <a:rPr lang="en-US" sz="1000">
                <a:latin typeface="Arial" panose="020B0604020202020204" pitchFamily="34" charset="0"/>
                <a:cs typeface="Arial" panose="020B0604020202020204" pitchFamily="34" charset="0"/>
              </a:rPr>
              <a:t>10/10/2021 am class</a:t>
            </a:r>
          </a:p>
        </p:txBody>
      </p:sp>
      <p:sp>
        <p:nvSpPr>
          <p:cNvPr id="4" name="Footer Placeholder 3">
            <a:extLst>
              <a:ext uri="{FF2B5EF4-FFF2-40B4-BE49-F238E27FC236}">
                <a16:creationId xmlns:a16="http://schemas.microsoft.com/office/drawing/2014/main" id="{2F87081E-BDDC-47F8-AB52-AB3710178350}"/>
              </a:ext>
            </a:extLst>
          </p:cNvPr>
          <p:cNvSpPr>
            <a:spLocks noGrp="1"/>
          </p:cNvSpPr>
          <p:nvPr>
            <p:ph type="ftr" sz="quarter" idx="2"/>
          </p:nvPr>
        </p:nvSpPr>
        <p:spPr>
          <a:xfrm>
            <a:off x="0" y="9119475"/>
            <a:ext cx="3169920" cy="481727"/>
          </a:xfrm>
          <a:prstGeom prst="rect">
            <a:avLst/>
          </a:prstGeom>
        </p:spPr>
        <p:txBody>
          <a:bodyPr vert="horz" lIns="96657" tIns="48329" rIns="96657" bIns="48329"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F566CABD-2339-43E2-82AC-A56AF7B1C191}"/>
              </a:ext>
            </a:extLst>
          </p:cNvPr>
          <p:cNvSpPr>
            <a:spLocks noGrp="1"/>
          </p:cNvSpPr>
          <p:nvPr>
            <p:ph type="sldNum" sz="quarter" idx="3"/>
          </p:nvPr>
        </p:nvSpPr>
        <p:spPr>
          <a:xfrm>
            <a:off x="4143587" y="9119475"/>
            <a:ext cx="3169920" cy="481727"/>
          </a:xfrm>
          <a:prstGeom prst="rect">
            <a:avLst/>
          </a:prstGeom>
        </p:spPr>
        <p:txBody>
          <a:bodyPr vert="horz" lIns="96657" tIns="48329" rIns="96657" bIns="48329" rtlCol="0" anchor="b"/>
          <a:lstStyle>
            <a:lvl1pPr algn="r">
              <a:defRPr sz="1200"/>
            </a:lvl1pPr>
          </a:lstStyle>
          <a:p>
            <a:fld id="{81AE9D10-77E4-499F-9F25-4560E14C6AA9}"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293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a:t>Class – The Book Of Revelation (83)</a:t>
            </a:r>
          </a:p>
        </p:txBody>
      </p:sp>
      <p:sp>
        <p:nvSpPr>
          <p:cNvPr id="3" name="Date Placeholder 2"/>
          <p:cNvSpPr>
            <a:spLocks noGrp="1"/>
          </p:cNvSpPr>
          <p:nvPr>
            <p:ph type="dt" idx="1"/>
          </p:nvPr>
        </p:nvSpPr>
        <p:spPr>
          <a:xfrm>
            <a:off x="4143587" y="0"/>
            <a:ext cx="3169920" cy="481728"/>
          </a:xfrm>
          <a:prstGeom prst="rect">
            <a:avLst/>
          </a:prstGeom>
        </p:spPr>
        <p:txBody>
          <a:bodyPr vert="horz" lIns="96657" tIns="48329" rIns="96657" bIns="48329" rtlCol="0"/>
          <a:lstStyle>
            <a:lvl1pPr algn="r">
              <a:defRPr sz="1200"/>
            </a:lvl1pPr>
          </a:lstStyle>
          <a:p>
            <a:r>
              <a:rPr lang="en-US"/>
              <a:t>10/10/2021 am class</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7" tIns="48329" rIns="96657" bIns="48329"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7" tIns="48329" rIns="96657" bIns="48329" rtlCol="0" anchor="b"/>
          <a:lstStyle>
            <a:lvl1pPr algn="r">
              <a:defRPr sz="1200"/>
            </a:lvl1pPr>
          </a:lstStyle>
          <a:p>
            <a:fld id="{3CF89323-B5F5-4CE5-A7E0-B026AE8B0FE9}" type="slidenum">
              <a:rPr lang="en-US" smtClean="0"/>
              <a:t>‹#›</a:t>
            </a:fld>
            <a:endParaRPr lang="en-US"/>
          </a:p>
        </p:txBody>
      </p:sp>
    </p:spTree>
    <p:extLst>
      <p:ext uri="{BB962C8B-B14F-4D97-AF65-F5344CB8AC3E}">
        <p14:creationId xmlns:p14="http://schemas.microsoft.com/office/powerpoint/2010/main" val="264421745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4FA0AD-EEF8-48B0-A9B3-3F07982201F2}"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228381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FA0AD-EEF8-48B0-A9B3-3F07982201F2}"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265706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FA0AD-EEF8-48B0-A9B3-3F07982201F2}"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165663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3314197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5693821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9912234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22121928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356037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19720619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42405595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5120013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FA0AD-EEF8-48B0-A9B3-3F07982201F2}"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973358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077760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882607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7289617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06925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700235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474379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718932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2327034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0714166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FA0AD-EEF8-48B0-A9B3-3F07982201F2}"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43649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4FA0AD-EEF8-48B0-A9B3-3F07982201F2}"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15480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4FA0AD-EEF8-48B0-A9B3-3F07982201F2}"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127363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4FA0AD-EEF8-48B0-A9B3-3F07982201F2}"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102416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FA0AD-EEF8-48B0-A9B3-3F07982201F2}"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251008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4FA0AD-EEF8-48B0-A9B3-3F07982201F2}"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356482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4FA0AD-EEF8-48B0-A9B3-3F07982201F2}"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40706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FA0AD-EEF8-48B0-A9B3-3F07982201F2}" type="datetimeFigureOut">
              <a:rPr lang="en-US" smtClean="0"/>
              <a:t>10/15/2021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BC92E-A4CE-4943-9640-192D45B1A61D}" type="slidenum">
              <a:rPr lang="en-US" smtClean="0"/>
              <a:t>‹#›</a:t>
            </a:fld>
            <a:endParaRPr lang="en-US"/>
          </a:p>
        </p:txBody>
      </p:sp>
    </p:spTree>
    <p:extLst>
      <p:ext uri="{BB962C8B-B14F-4D97-AF65-F5344CB8AC3E}">
        <p14:creationId xmlns:p14="http://schemas.microsoft.com/office/powerpoint/2010/main" val="1172396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646233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October 10, 2021</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998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a:solidFill>
            <a:sysClr val="window" lastClr="FFFFFF"/>
          </a:solidFill>
        </p:spPr>
        <p:txBody>
          <a:bodyPr>
            <a:spAutoFit/>
          </a:bodyPr>
          <a:lstStyle/>
          <a:p>
            <a:r>
              <a:rPr lang="en-US" b="1" cap="small" dirty="0">
                <a:latin typeface="Elephant" pitchFamily="18" charset="0"/>
              </a:rPr>
              <a:t>The New Jerusalem</a:t>
            </a:r>
          </a:p>
        </p:txBody>
      </p:sp>
      <p:sp>
        <p:nvSpPr>
          <p:cNvPr id="3" name="Content Placeholder 2"/>
          <p:cNvSpPr>
            <a:spLocks noGrp="1"/>
          </p:cNvSpPr>
          <p:nvPr>
            <p:ph idx="1"/>
          </p:nvPr>
        </p:nvSpPr>
        <p:spPr>
          <a:xfrm>
            <a:off x="94268" y="1304040"/>
            <a:ext cx="8936610" cy="5509200"/>
          </a:xfrm>
          <a:solidFill>
            <a:schemeClr val="bg1"/>
          </a:solidFill>
        </p:spPr>
        <p:txBody>
          <a:bodyPr wrap="square">
            <a:spAutoFit/>
          </a:bodyPr>
          <a:lstStyle/>
          <a:p>
            <a:pPr>
              <a:spcBef>
                <a:spcPts val="0"/>
              </a:spcBef>
            </a:pPr>
            <a:r>
              <a:rPr lang="en-US" dirty="0">
                <a:latin typeface="Book Antiqua" pitchFamily="18" charset="0"/>
              </a:rPr>
              <a:t>“</a:t>
            </a:r>
            <a:r>
              <a:rPr lang="en-US" b="1" i="1" dirty="0">
                <a:latin typeface="OldCentury" pitchFamily="2" charset="0"/>
              </a:rPr>
              <a:t>John saw the holy city, New Jerusalem</a:t>
            </a:r>
            <a:r>
              <a:rPr lang="en-US" dirty="0">
                <a:latin typeface="Book Antiqua" pitchFamily="18" charset="0"/>
              </a:rPr>
              <a:t>!”</a:t>
            </a:r>
          </a:p>
          <a:p>
            <a:pPr lvl="1">
              <a:spcBef>
                <a:spcPts val="0"/>
              </a:spcBef>
            </a:pPr>
            <a:r>
              <a:rPr lang="en-US" b="1" dirty="0">
                <a:latin typeface="OldCentury" pitchFamily="2" charset="0"/>
              </a:rPr>
              <a:t>God’s people </a:t>
            </a:r>
            <a:r>
              <a:rPr lang="en-US" dirty="0">
                <a:latin typeface="Book Antiqua" pitchFamily="18" charset="0"/>
              </a:rPr>
              <a:t>of all time periods, angels compromise this city</a:t>
            </a:r>
          </a:p>
          <a:p>
            <a:pPr lvl="1">
              <a:spcBef>
                <a:spcPts val="0"/>
              </a:spcBef>
            </a:pPr>
            <a:r>
              <a:rPr lang="en-US" b="1" dirty="0">
                <a:latin typeface="OldCentury" pitchFamily="2" charset="0"/>
              </a:rPr>
              <a:t>Hebrews 11:10, 13-16</a:t>
            </a:r>
          </a:p>
          <a:p>
            <a:pPr>
              <a:spcBef>
                <a:spcPts val="0"/>
              </a:spcBef>
            </a:pPr>
            <a:r>
              <a:rPr lang="en-US" dirty="0">
                <a:latin typeface="Book Antiqua" pitchFamily="18" charset="0"/>
              </a:rPr>
              <a:t>“</a:t>
            </a:r>
            <a:r>
              <a:rPr lang="en-US" b="1" i="1" dirty="0">
                <a:latin typeface="OldCentury" pitchFamily="2" charset="0"/>
              </a:rPr>
              <a:t>Coming down out of heaven</a:t>
            </a:r>
            <a:r>
              <a:rPr lang="en-US" dirty="0">
                <a:latin typeface="Book Antiqua" pitchFamily="18" charset="0"/>
              </a:rPr>
              <a:t>”</a:t>
            </a:r>
          </a:p>
          <a:p>
            <a:pPr lvl="1">
              <a:spcBef>
                <a:spcPts val="0"/>
              </a:spcBef>
            </a:pPr>
            <a:r>
              <a:rPr lang="en-US" b="1" dirty="0">
                <a:latin typeface="OldCentury" pitchFamily="2" charset="0"/>
              </a:rPr>
              <a:t>Origin</a:t>
            </a:r>
            <a:r>
              <a:rPr lang="en-US" dirty="0">
                <a:latin typeface="Book Antiqua" pitchFamily="18" charset="0"/>
              </a:rPr>
              <a:t> of this city comes from God</a:t>
            </a:r>
          </a:p>
          <a:p>
            <a:pPr lvl="1">
              <a:spcBef>
                <a:spcPts val="0"/>
              </a:spcBef>
            </a:pPr>
            <a:r>
              <a:rPr lang="en-US" dirty="0">
                <a:latin typeface="Book Antiqua" pitchFamily="18" charset="0"/>
              </a:rPr>
              <a:t>Born from above – John sees in a vision</a:t>
            </a:r>
          </a:p>
          <a:p>
            <a:pPr>
              <a:spcBef>
                <a:spcPts val="0"/>
              </a:spcBef>
            </a:pPr>
            <a:r>
              <a:rPr lang="en-US" dirty="0">
                <a:latin typeface="Book Antiqua" pitchFamily="18" charset="0"/>
              </a:rPr>
              <a:t>“</a:t>
            </a:r>
            <a:r>
              <a:rPr lang="en-US" b="1" i="1" dirty="0">
                <a:latin typeface="OldCentury" pitchFamily="2" charset="0"/>
              </a:rPr>
              <a:t>Prepared as a bride adorned for her husband </a:t>
            </a:r>
            <a:r>
              <a:rPr lang="en-US" dirty="0">
                <a:latin typeface="Book Antiqua" pitchFamily="18" charset="0"/>
              </a:rPr>
              <a:t>” cf. Revelation 19:7-8</a:t>
            </a:r>
          </a:p>
          <a:p>
            <a:pPr lvl="1">
              <a:spcBef>
                <a:spcPts val="0"/>
              </a:spcBef>
            </a:pPr>
            <a:r>
              <a:rPr lang="en-US" dirty="0">
                <a:latin typeface="Book Antiqua" pitchFamily="18" charset="0"/>
              </a:rPr>
              <a:t>Dressed in spotless white, purity</a:t>
            </a:r>
          </a:p>
          <a:p>
            <a:pPr lvl="1">
              <a:spcBef>
                <a:spcPts val="0"/>
              </a:spcBef>
            </a:pPr>
            <a:r>
              <a:rPr lang="en-US" dirty="0">
                <a:latin typeface="Book Antiqua" pitchFamily="18" charset="0"/>
              </a:rPr>
              <a:t>Men and women have been </a:t>
            </a:r>
            <a:r>
              <a:rPr lang="en-US" b="1" dirty="0">
                <a:latin typeface="OldCentury" pitchFamily="2" charset="0"/>
              </a:rPr>
              <a:t>transformed</a:t>
            </a:r>
            <a:r>
              <a:rPr lang="en-US" dirty="0">
                <a:latin typeface="Book Antiqua" pitchFamily="18" charset="0"/>
              </a:rPr>
              <a:t> into a character of godliness, cleansed, and sanctified</a:t>
            </a:r>
          </a:p>
        </p:txBody>
      </p:sp>
      <p:sp>
        <p:nvSpPr>
          <p:cNvPr id="4" name="Rectangle 3">
            <a:extLst>
              <a:ext uri="{FF2B5EF4-FFF2-40B4-BE49-F238E27FC236}">
                <a16:creationId xmlns:a16="http://schemas.microsoft.com/office/drawing/2014/main" id="{D1D2F23E-511C-4B9E-8859-03FABEFB09E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31872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heel(1)">
                                      <p:cBhvr>
                                        <p:cTn id="10" dur="2000"/>
                                        <p:tgtEl>
                                          <p:spTgt spid="3">
                                            <p:txEl>
                                              <p:pRg st="4" end="4"/>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heel(1)">
                                      <p:cBhvr>
                                        <p:cTn id="13" dur="20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heel(1)">
                                      <p:cBhvr>
                                        <p:cTn id="18" dur="2000"/>
                                        <p:tgtEl>
                                          <p:spTgt spid="3">
                                            <p:txEl>
                                              <p:pRg st="6" end="6"/>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heel(1)">
                                      <p:cBhvr>
                                        <p:cTn id="21" dur="2000"/>
                                        <p:tgtEl>
                                          <p:spTgt spid="3">
                                            <p:txEl>
                                              <p:pRg st="7" end="7"/>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wheel(1)">
                                      <p:cBhvr>
                                        <p:cTn id="2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457"/>
            <a:ext cx="8229600" cy="769441"/>
          </a:xfrm>
          <a:solidFill>
            <a:schemeClr val="bg1"/>
          </a:solidFill>
        </p:spPr>
        <p:txBody>
          <a:bodyPr>
            <a:spAutoFit/>
          </a:bodyPr>
          <a:lstStyle/>
          <a:p>
            <a:r>
              <a:rPr lang="en-US" b="1" cap="small" dirty="0">
                <a:latin typeface="Elephant" pitchFamily="18" charset="0"/>
              </a:rPr>
              <a:t>Tabernacle With God</a:t>
            </a:r>
          </a:p>
        </p:txBody>
      </p:sp>
      <p:sp>
        <p:nvSpPr>
          <p:cNvPr id="3" name="Content Placeholder 2"/>
          <p:cNvSpPr>
            <a:spLocks noGrp="1"/>
          </p:cNvSpPr>
          <p:nvPr>
            <p:ph idx="1"/>
          </p:nvPr>
        </p:nvSpPr>
        <p:spPr>
          <a:xfrm>
            <a:off x="103695" y="1426594"/>
            <a:ext cx="8927183" cy="5262979"/>
          </a:xfrm>
          <a:solidFill>
            <a:schemeClr val="bg1"/>
          </a:solidFill>
        </p:spPr>
        <p:txBody>
          <a:bodyPr wrap="square">
            <a:spAutoFit/>
          </a:bodyPr>
          <a:lstStyle/>
          <a:p>
            <a:pPr>
              <a:spcBef>
                <a:spcPts val="0"/>
              </a:spcBef>
            </a:pPr>
            <a:r>
              <a:rPr lang="en-US" sz="2800" dirty="0">
                <a:latin typeface="Book Antiqua" panose="02040602050305030304" pitchFamily="18" charset="0"/>
              </a:rPr>
              <a:t>Uninterrupted </a:t>
            </a:r>
            <a:r>
              <a:rPr lang="en-US" sz="2800" b="1" dirty="0">
                <a:latin typeface="Book Antiqua" panose="02040602050305030304" pitchFamily="18" charset="0"/>
              </a:rPr>
              <a:t>fellowship</a:t>
            </a:r>
            <a:r>
              <a:rPr lang="en-US" sz="2800" dirty="0">
                <a:latin typeface="Book Antiqua" pitchFamily="18" charset="0"/>
              </a:rPr>
              <a:t> and total union with God.</a:t>
            </a:r>
          </a:p>
          <a:p>
            <a:pPr>
              <a:spcBef>
                <a:spcPts val="0"/>
              </a:spcBef>
            </a:pPr>
            <a:r>
              <a:rPr lang="en-US" sz="2800" dirty="0">
                <a:latin typeface="Book Antiqua" pitchFamily="18" charset="0"/>
              </a:rPr>
              <a:t>The word </a:t>
            </a:r>
            <a:r>
              <a:rPr lang="en-US" sz="2800" b="1" dirty="0">
                <a:latin typeface="Book Antiqua" pitchFamily="18" charset="0"/>
              </a:rPr>
              <a:t>tabernacle</a:t>
            </a:r>
            <a:r>
              <a:rPr lang="en-US" sz="2800" dirty="0">
                <a:latin typeface="Book Antiqua" pitchFamily="18" charset="0"/>
              </a:rPr>
              <a:t> means “</a:t>
            </a:r>
            <a:r>
              <a:rPr lang="en-US" sz="2800" b="1" dirty="0">
                <a:latin typeface="Book Antiqua" pitchFamily="18" charset="0"/>
              </a:rPr>
              <a:t>dwelling place</a:t>
            </a:r>
            <a:r>
              <a:rPr lang="en-US" sz="2800" dirty="0">
                <a:latin typeface="Book Antiqua" pitchFamily="18" charset="0"/>
              </a:rPr>
              <a:t>.”</a:t>
            </a:r>
          </a:p>
          <a:p>
            <a:pPr>
              <a:spcBef>
                <a:spcPts val="0"/>
              </a:spcBef>
            </a:pPr>
            <a:r>
              <a:rPr lang="en-US" sz="2800" dirty="0">
                <a:latin typeface="Book Antiqua" pitchFamily="18" charset="0"/>
              </a:rPr>
              <a:t>When the new Jerusalem appears, the Lord shall dwell with His people. They shall </a:t>
            </a:r>
            <a:r>
              <a:rPr lang="en-US" sz="2800" i="1" dirty="0">
                <a:latin typeface="Book Antiqua" pitchFamily="18" charset="0"/>
              </a:rPr>
              <a:t>“see his face”</a:t>
            </a:r>
            <a:br>
              <a:rPr lang="en-US" sz="2800" i="1" dirty="0">
                <a:latin typeface="Book Antiqua" pitchFamily="18" charset="0"/>
              </a:rPr>
            </a:br>
            <a:r>
              <a:rPr lang="en-US" sz="2800" dirty="0">
                <a:latin typeface="Book Antiqua" pitchFamily="18" charset="0"/>
              </a:rPr>
              <a:t>(cf. Revelation 22:4; 1 John 3:2).</a:t>
            </a:r>
          </a:p>
          <a:p>
            <a:pPr>
              <a:spcBef>
                <a:spcPts val="0"/>
              </a:spcBef>
            </a:pPr>
            <a:r>
              <a:rPr lang="en-US" sz="2800" dirty="0">
                <a:latin typeface="Book Antiqua" pitchFamily="18" charset="0"/>
              </a:rPr>
              <a:t>For the first time in the history of mankind the saints shall see the Lord’s face (cf. John 1:18).</a:t>
            </a:r>
          </a:p>
          <a:p>
            <a:pPr>
              <a:spcBef>
                <a:spcPts val="0"/>
              </a:spcBef>
            </a:pPr>
            <a:r>
              <a:rPr lang="en-US" sz="2800" dirty="0">
                <a:latin typeface="Book Antiqua" pitchFamily="18" charset="0"/>
              </a:rPr>
              <a:t>All </a:t>
            </a:r>
            <a:r>
              <a:rPr lang="en-US" sz="2800" b="1" dirty="0">
                <a:latin typeface="Book Antiqua" panose="02040602050305030304" pitchFamily="18" charset="0"/>
              </a:rPr>
              <a:t>distance</a:t>
            </a:r>
            <a:r>
              <a:rPr lang="en-US" sz="2800" dirty="0">
                <a:latin typeface="Book Antiqua" pitchFamily="18" charset="0"/>
              </a:rPr>
              <a:t> between God and His people has been </a:t>
            </a:r>
            <a:r>
              <a:rPr lang="en-US" sz="2800" b="1" dirty="0">
                <a:latin typeface="Book Antiqua" panose="02040602050305030304" pitchFamily="18" charset="0"/>
              </a:rPr>
              <a:t>removed</a:t>
            </a:r>
          </a:p>
          <a:p>
            <a:pPr>
              <a:spcBef>
                <a:spcPts val="0"/>
              </a:spcBef>
            </a:pPr>
            <a:r>
              <a:rPr lang="en-US" sz="2800" dirty="0">
                <a:latin typeface="Book Antiqua" pitchFamily="18" charset="0"/>
              </a:rPr>
              <a:t>In the immediate </a:t>
            </a:r>
            <a:r>
              <a:rPr lang="en-US" sz="2800" b="1" dirty="0">
                <a:latin typeface="Book Antiqua" panose="02040602050305030304" pitchFamily="18" charset="0"/>
              </a:rPr>
              <a:t>presence of God</a:t>
            </a:r>
          </a:p>
          <a:p>
            <a:pPr>
              <a:spcBef>
                <a:spcPts val="0"/>
              </a:spcBef>
            </a:pPr>
            <a:r>
              <a:rPr lang="en-US" sz="2800" dirty="0">
                <a:latin typeface="Book Antiqua" pitchFamily="18" charset="0"/>
              </a:rPr>
              <a:t>Not just </a:t>
            </a:r>
            <a:r>
              <a:rPr lang="en-US" sz="2800" b="1" dirty="0">
                <a:latin typeface="Book Antiqua" panose="02040602050305030304" pitchFamily="18" charset="0"/>
              </a:rPr>
              <a:t>temporarily</a:t>
            </a:r>
            <a:r>
              <a:rPr lang="en-US" sz="2800" dirty="0">
                <a:latin typeface="Book Antiqua" pitchFamily="18" charset="0"/>
              </a:rPr>
              <a:t> but forever</a:t>
            </a:r>
          </a:p>
          <a:p>
            <a:pPr lvl="1">
              <a:spcBef>
                <a:spcPts val="0"/>
              </a:spcBef>
            </a:pPr>
            <a:r>
              <a:rPr lang="en-US" b="1" dirty="0">
                <a:latin typeface="Book Antiqua" panose="02040602050305030304" pitchFamily="18" charset="0"/>
              </a:rPr>
              <a:t>John 1:14</a:t>
            </a:r>
          </a:p>
        </p:txBody>
      </p:sp>
      <p:sp>
        <p:nvSpPr>
          <p:cNvPr id="4" name="Rectangle 3">
            <a:extLst>
              <a:ext uri="{FF2B5EF4-FFF2-40B4-BE49-F238E27FC236}">
                <a16:creationId xmlns:a16="http://schemas.microsoft.com/office/drawing/2014/main" id="{71779316-4F38-48DE-8F6B-35A28C6C2B3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429187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6" end="6"/>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667573"/>
            <a:ext cx="8229600" cy="769441"/>
          </a:xfrm>
          <a:solidFill>
            <a:schemeClr val="bg1"/>
          </a:solidFill>
          <a:ln w="38100">
            <a:noFill/>
          </a:ln>
        </p:spPr>
        <p:txBody>
          <a:bodyPr>
            <a:spAutoFit/>
          </a:bodyPr>
          <a:lstStyle/>
          <a:p>
            <a:r>
              <a:rPr lang="en-US" b="1" cap="small" dirty="0">
                <a:latin typeface="OldCentury" pitchFamily="2" charset="0"/>
              </a:rPr>
              <a:t>Revelation 21:4</a:t>
            </a:r>
          </a:p>
        </p:txBody>
      </p:sp>
      <p:pic>
        <p:nvPicPr>
          <p:cNvPr id="3" name="Content Placeholder 3"/>
          <p:cNvPicPr>
            <a:picLocks noChangeAspect="1" noChangeArrowheads="1"/>
          </p:cNvPicPr>
          <p:nvPr/>
        </p:nvPicPr>
        <p:blipFill>
          <a:blip r:embed="rId2"/>
          <a:srcRect/>
          <a:stretch>
            <a:fillRect/>
          </a:stretch>
        </p:blipFill>
        <p:spPr bwMode="auto">
          <a:xfrm>
            <a:off x="561975" y="1590675"/>
            <a:ext cx="8020049" cy="5124450"/>
          </a:xfrm>
          <a:prstGeom prst="rect">
            <a:avLst/>
          </a:prstGeom>
          <a:noFill/>
          <a:ln w="9525">
            <a:noFill/>
            <a:miter lim="800000"/>
            <a:headEnd/>
            <a:tailEnd/>
          </a:ln>
        </p:spPr>
      </p:pic>
      <p:sp>
        <p:nvSpPr>
          <p:cNvPr id="4" name="TextBox 3"/>
          <p:cNvSpPr txBox="1"/>
          <p:nvPr/>
        </p:nvSpPr>
        <p:spPr>
          <a:xfrm>
            <a:off x="1519628" y="2124075"/>
            <a:ext cx="6029325"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Book Antiqua" pitchFamily="18" charset="0"/>
                <a:ea typeface="+mn-ea"/>
                <a:cs typeface="+mn-cs"/>
              </a:rPr>
              <a:t>“</a:t>
            </a:r>
            <a:r>
              <a:rPr kumimoji="0" lang="en-US" sz="3200" b="1" i="1" u="none" strike="noStrike" kern="1200" cap="none" spc="0" normalizeH="0" baseline="0" noProof="0" dirty="0">
                <a:ln>
                  <a:noFill/>
                </a:ln>
                <a:solidFill>
                  <a:prstClr val="black"/>
                </a:solidFill>
                <a:effectLst/>
                <a:uLnTx/>
                <a:uFillTx/>
                <a:latin typeface="Book Antiqua" pitchFamily="18" charset="0"/>
                <a:ea typeface="+mn-ea"/>
                <a:cs typeface="+mn-cs"/>
              </a:rPr>
              <a:t>and he shall wipe away every tear from their eyes; and death shall be no more; neither shall there be mourning, nor crying, nor pain, any more: </a:t>
            </a:r>
            <a:r>
              <a:rPr kumimoji="0" lang="en-US" sz="3200" b="1" i="1" u="sng" strike="noStrike" kern="1200" cap="none" spc="0" normalizeH="0" baseline="0" noProof="0" dirty="0">
                <a:ln>
                  <a:noFill/>
                </a:ln>
                <a:solidFill>
                  <a:prstClr val="black"/>
                </a:solidFill>
                <a:effectLst/>
                <a:uLnTx/>
                <a:uFillTx/>
                <a:latin typeface="Book Antiqua" pitchFamily="18" charset="0"/>
                <a:ea typeface="+mn-ea"/>
                <a:cs typeface="+mn-cs"/>
              </a:rPr>
              <a:t>the first things are passed away</a:t>
            </a:r>
            <a:r>
              <a:rPr kumimoji="0" lang="en-US" sz="3200" b="0" i="1" u="none" strike="noStrike" kern="1200" cap="none" spc="0" normalizeH="0" baseline="0" noProof="0" dirty="0">
                <a:ln>
                  <a:noFill/>
                </a:ln>
                <a:solidFill>
                  <a:prstClr val="black"/>
                </a:solidFill>
                <a:effectLst/>
                <a:uLnTx/>
                <a:uFillTx/>
                <a:latin typeface="Book Antiqua" pitchFamily="18" charset="0"/>
                <a:ea typeface="+mn-ea"/>
                <a:cs typeface="+mn-cs"/>
              </a:rPr>
              <a:t>.”</a:t>
            </a:r>
          </a:p>
        </p:txBody>
      </p:sp>
      <p:sp>
        <p:nvSpPr>
          <p:cNvPr id="5" name="Rectangle 4">
            <a:extLst>
              <a:ext uri="{FF2B5EF4-FFF2-40B4-BE49-F238E27FC236}">
                <a16:creationId xmlns:a16="http://schemas.microsoft.com/office/drawing/2014/main" id="{2BA80DA3-90D0-4148-AB5A-2580C283756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160217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895"/>
            <a:ext cx="8229600" cy="769441"/>
          </a:xfrm>
          <a:solidFill>
            <a:sysClr val="window" lastClr="FFFFFF"/>
          </a:solidFill>
        </p:spPr>
        <p:txBody>
          <a:bodyPr>
            <a:spAutoFit/>
          </a:bodyPr>
          <a:lstStyle/>
          <a:p>
            <a:r>
              <a:rPr lang="en-US" b="1" cap="small" dirty="0">
                <a:latin typeface="Elephant" pitchFamily="18" charset="0"/>
              </a:rPr>
              <a:t>Former Things Gone</a:t>
            </a:r>
          </a:p>
        </p:txBody>
      </p:sp>
      <p:sp>
        <p:nvSpPr>
          <p:cNvPr id="3" name="Content Placeholder 2"/>
          <p:cNvSpPr>
            <a:spLocks noGrp="1"/>
          </p:cNvSpPr>
          <p:nvPr>
            <p:ph idx="1"/>
          </p:nvPr>
        </p:nvSpPr>
        <p:spPr>
          <a:xfrm>
            <a:off x="113121" y="1313470"/>
            <a:ext cx="8898903" cy="5509200"/>
          </a:xfrm>
          <a:solidFill>
            <a:schemeClr val="bg1"/>
          </a:solidFill>
        </p:spPr>
        <p:txBody>
          <a:bodyPr wrap="square">
            <a:spAutoFit/>
          </a:bodyPr>
          <a:lstStyle/>
          <a:p>
            <a:pPr>
              <a:spcBef>
                <a:spcPts val="0"/>
              </a:spcBef>
            </a:pPr>
            <a:r>
              <a:rPr lang="en-US" dirty="0">
                <a:latin typeface="Book Antiqua" panose="02040602050305030304" pitchFamily="18" charset="0"/>
              </a:rPr>
              <a:t>Such a picture </a:t>
            </a:r>
            <a:r>
              <a:rPr lang="en-US" b="1" dirty="0">
                <a:latin typeface="Book Antiqua" panose="02040602050305030304" pitchFamily="18" charset="0"/>
              </a:rPr>
              <a:t>overwhelms </a:t>
            </a:r>
            <a:r>
              <a:rPr lang="en-US" dirty="0">
                <a:latin typeface="Book Antiqua" pitchFamily="18" charset="0"/>
              </a:rPr>
              <a:t>the imagination</a:t>
            </a:r>
          </a:p>
          <a:p>
            <a:pPr>
              <a:spcBef>
                <a:spcPts val="0"/>
              </a:spcBef>
            </a:pPr>
            <a:r>
              <a:rPr lang="en-US" dirty="0">
                <a:latin typeface="Book Antiqua" pitchFamily="18" charset="0"/>
              </a:rPr>
              <a:t>Life in heaven has </a:t>
            </a:r>
            <a:r>
              <a:rPr lang="en-US" b="1" dirty="0">
                <a:latin typeface="Book Antiqua" panose="02040602050305030304" pitchFamily="18" charset="0"/>
              </a:rPr>
              <a:t>no inadequacies </a:t>
            </a:r>
            <a:r>
              <a:rPr lang="en-US" dirty="0">
                <a:latin typeface="Book Antiqua" pitchFamily="18" charset="0"/>
              </a:rPr>
              <a:t>or unsatisfied needs of any sort</a:t>
            </a:r>
          </a:p>
          <a:p>
            <a:pPr>
              <a:spcBef>
                <a:spcPts val="0"/>
              </a:spcBef>
            </a:pPr>
            <a:r>
              <a:rPr lang="en-US" b="1" dirty="0">
                <a:latin typeface="Book Antiqua" panose="02040602050305030304" pitchFamily="18" charset="0"/>
              </a:rPr>
              <a:t>Death</a:t>
            </a:r>
            <a:r>
              <a:rPr lang="en-US" dirty="0">
                <a:latin typeface="Book Antiqua" pitchFamily="18" charset="0"/>
              </a:rPr>
              <a:t> is forever destroyed</a:t>
            </a:r>
          </a:p>
          <a:p>
            <a:pPr>
              <a:spcBef>
                <a:spcPts val="0"/>
              </a:spcBef>
            </a:pPr>
            <a:r>
              <a:rPr lang="en-US" b="1" dirty="0">
                <a:latin typeface="Book Antiqua" panose="02040602050305030304" pitchFamily="18" charset="0"/>
              </a:rPr>
              <a:t>Sorrow</a:t>
            </a:r>
            <a:r>
              <a:rPr lang="en-US" dirty="0">
                <a:latin typeface="Book Antiqua" pitchFamily="18" charset="0"/>
              </a:rPr>
              <a:t> gone – replaced with joy</a:t>
            </a:r>
          </a:p>
          <a:p>
            <a:pPr>
              <a:spcBef>
                <a:spcPts val="0"/>
              </a:spcBef>
            </a:pPr>
            <a:r>
              <a:rPr lang="en-US" b="1" dirty="0">
                <a:latin typeface="Book Antiqua" panose="02040602050305030304" pitchFamily="18" charset="0"/>
              </a:rPr>
              <a:t>Crying</a:t>
            </a:r>
            <a:r>
              <a:rPr lang="en-US" dirty="0">
                <a:latin typeface="Book Antiqua" pitchFamily="18" charset="0"/>
              </a:rPr>
              <a:t> ceases – no more oppression</a:t>
            </a:r>
          </a:p>
          <a:p>
            <a:pPr>
              <a:spcBef>
                <a:spcPts val="0"/>
              </a:spcBef>
            </a:pPr>
            <a:r>
              <a:rPr lang="en-US" b="1" dirty="0">
                <a:latin typeface="Book Antiqua" panose="02040602050305030304" pitchFamily="18" charset="0"/>
              </a:rPr>
              <a:t>Pain</a:t>
            </a:r>
            <a:r>
              <a:rPr lang="en-US" dirty="0">
                <a:latin typeface="Book Antiqua" pitchFamily="18" charset="0"/>
              </a:rPr>
              <a:t>/suffering ceases – no more anguish</a:t>
            </a:r>
          </a:p>
          <a:p>
            <a:pPr>
              <a:spcBef>
                <a:spcPts val="0"/>
              </a:spcBef>
            </a:pPr>
            <a:r>
              <a:rPr lang="en-US" dirty="0">
                <a:latin typeface="Book Antiqua" pitchFamily="18" charset="0"/>
              </a:rPr>
              <a:t>“</a:t>
            </a:r>
            <a:r>
              <a:rPr lang="en-US" b="1" i="1" dirty="0">
                <a:latin typeface="Book Antiqua" panose="02040602050305030304" pitchFamily="18" charset="0"/>
              </a:rPr>
              <a:t>Former things</a:t>
            </a:r>
            <a:r>
              <a:rPr lang="en-US" dirty="0">
                <a:latin typeface="Book Antiqua" pitchFamily="18" charset="0"/>
              </a:rPr>
              <a:t>” are passed away!</a:t>
            </a:r>
          </a:p>
          <a:p>
            <a:pPr>
              <a:spcBef>
                <a:spcPts val="0"/>
              </a:spcBef>
            </a:pPr>
            <a:r>
              <a:rPr lang="en-US" b="1" dirty="0">
                <a:latin typeface="Book Antiqua" pitchFamily="18" charset="0"/>
              </a:rPr>
              <a:t>The beauty of heaven is the absence of Satan. The horrors of hell is the absence of God.</a:t>
            </a:r>
          </a:p>
        </p:txBody>
      </p:sp>
      <p:sp>
        <p:nvSpPr>
          <p:cNvPr id="4" name="Rectangle 3">
            <a:extLst>
              <a:ext uri="{FF2B5EF4-FFF2-40B4-BE49-F238E27FC236}">
                <a16:creationId xmlns:a16="http://schemas.microsoft.com/office/drawing/2014/main" id="{5A296AF8-9F23-45D0-8FBD-DD1F828A99D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396281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4" end="4"/>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879"/>
            <a:ext cx="8229600" cy="769441"/>
          </a:xfrm>
          <a:solidFill>
            <a:schemeClr val="bg1"/>
          </a:solidFill>
          <a:ln w="38100">
            <a:noFill/>
          </a:ln>
        </p:spPr>
        <p:txBody>
          <a:bodyPr>
            <a:spAutoFit/>
          </a:bodyPr>
          <a:lstStyle/>
          <a:p>
            <a:r>
              <a:rPr lang="en-US" b="1" cap="small" dirty="0">
                <a:latin typeface="OldCentury" pitchFamily="2" charset="0"/>
              </a:rPr>
              <a:t>Revelation 21:5</a:t>
            </a:r>
          </a:p>
        </p:txBody>
      </p:sp>
      <p:pic>
        <p:nvPicPr>
          <p:cNvPr id="3" name="Content Placeholder 3"/>
          <p:cNvPicPr>
            <a:picLocks noChangeAspect="1" noChangeArrowheads="1"/>
          </p:cNvPicPr>
          <p:nvPr/>
        </p:nvPicPr>
        <p:blipFill>
          <a:blip r:embed="rId2"/>
          <a:srcRect/>
          <a:stretch>
            <a:fillRect/>
          </a:stretch>
        </p:blipFill>
        <p:spPr bwMode="auto">
          <a:xfrm>
            <a:off x="1066800" y="1600200"/>
            <a:ext cx="6858000" cy="4895920"/>
          </a:xfrm>
          <a:prstGeom prst="rect">
            <a:avLst/>
          </a:prstGeom>
          <a:noFill/>
          <a:ln w="9525">
            <a:noFill/>
            <a:miter lim="800000"/>
            <a:headEnd/>
            <a:tailEnd/>
          </a:ln>
        </p:spPr>
      </p:pic>
      <p:sp>
        <p:nvSpPr>
          <p:cNvPr id="4" name="TextBox 3"/>
          <p:cNvSpPr txBox="1"/>
          <p:nvPr/>
        </p:nvSpPr>
        <p:spPr>
          <a:xfrm>
            <a:off x="1905392" y="2105123"/>
            <a:ext cx="5105400" cy="3046988"/>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a:t>
            </a:r>
            <a:r>
              <a:rPr lang="en-US" sz="3200" b="1" i="1" u="sng" dirty="0">
                <a:latin typeface="Book Antiqua" pitchFamily="18" charset="0"/>
              </a:rPr>
              <a:t>he that sitteth on the throne</a:t>
            </a:r>
            <a:r>
              <a:rPr lang="en-US" sz="3200" b="1" i="1" dirty="0">
                <a:latin typeface="Book Antiqua" pitchFamily="18" charset="0"/>
              </a:rPr>
              <a:t> said, Behold, I make </a:t>
            </a:r>
            <a:r>
              <a:rPr lang="en-US" sz="3200" b="1" i="1" u="sng" dirty="0">
                <a:latin typeface="Book Antiqua" pitchFamily="18" charset="0"/>
              </a:rPr>
              <a:t>all things new</a:t>
            </a:r>
            <a:r>
              <a:rPr lang="en-US" sz="3200" b="1" i="1" dirty="0">
                <a:latin typeface="Book Antiqua" pitchFamily="18" charset="0"/>
              </a:rPr>
              <a:t>. And he saith, Write: for </a:t>
            </a:r>
            <a:r>
              <a:rPr lang="en-US" sz="3200" b="1" i="1" u="sng" dirty="0">
                <a:latin typeface="Book Antiqua" pitchFamily="18" charset="0"/>
              </a:rPr>
              <a:t>these words are faithful and true</a:t>
            </a:r>
            <a:r>
              <a:rPr lang="en-US" sz="3200" i="1" dirty="0">
                <a:latin typeface="Book Antiqua" pitchFamily="18" charset="0"/>
              </a:rPr>
              <a:t>.”</a:t>
            </a:r>
          </a:p>
        </p:txBody>
      </p:sp>
      <p:sp>
        <p:nvSpPr>
          <p:cNvPr id="5" name="Rectangle 4">
            <a:extLst>
              <a:ext uri="{FF2B5EF4-FFF2-40B4-BE49-F238E27FC236}">
                <a16:creationId xmlns:a16="http://schemas.microsoft.com/office/drawing/2014/main" id="{F002B7EF-C1E5-4CFF-86A3-B3683550A55A}"/>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377958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738"/>
            <a:ext cx="8229600" cy="769441"/>
          </a:xfrm>
          <a:solidFill>
            <a:schemeClr val="bg1"/>
          </a:solidFill>
        </p:spPr>
        <p:txBody>
          <a:bodyPr>
            <a:spAutoFit/>
          </a:bodyPr>
          <a:lstStyle/>
          <a:p>
            <a:r>
              <a:rPr lang="en-US" b="1" cap="small" dirty="0">
                <a:latin typeface="Elephant" pitchFamily="18" charset="0"/>
              </a:rPr>
              <a:t>All Things New</a:t>
            </a:r>
          </a:p>
        </p:txBody>
      </p:sp>
      <p:sp>
        <p:nvSpPr>
          <p:cNvPr id="3" name="Content Placeholder 2"/>
          <p:cNvSpPr>
            <a:spLocks noGrp="1"/>
          </p:cNvSpPr>
          <p:nvPr>
            <p:ph idx="1"/>
          </p:nvPr>
        </p:nvSpPr>
        <p:spPr>
          <a:xfrm>
            <a:off x="457200" y="1464302"/>
            <a:ext cx="8229600" cy="5213735"/>
          </a:xfrm>
          <a:solidFill>
            <a:schemeClr val="bg1"/>
          </a:solidFill>
        </p:spPr>
        <p:txBody>
          <a:bodyPr>
            <a:spAutoFit/>
          </a:bodyPr>
          <a:lstStyle/>
          <a:p>
            <a:r>
              <a:rPr lang="en-US" i="1" dirty="0">
                <a:latin typeface="Book Antiqua" panose="02040602050305030304" pitchFamily="18" charset="0"/>
              </a:rPr>
              <a:t>“</a:t>
            </a:r>
            <a:r>
              <a:rPr lang="en-US" b="1" i="1" dirty="0">
                <a:latin typeface="Book Antiqua" panose="02040602050305030304" pitchFamily="18" charset="0"/>
              </a:rPr>
              <a:t>He that sitteth on the throne</a:t>
            </a:r>
            <a:r>
              <a:rPr lang="en-US" i="1" dirty="0">
                <a:latin typeface="Book Antiqua" panose="02040602050305030304" pitchFamily="18" charset="0"/>
              </a:rPr>
              <a:t>” </a:t>
            </a:r>
            <a:r>
              <a:rPr lang="en-US" dirty="0">
                <a:latin typeface="Book Antiqua" panose="02040602050305030304" pitchFamily="18" charset="0"/>
              </a:rPr>
              <a:t>has been identified as Jesus and/or God</a:t>
            </a:r>
            <a:br>
              <a:rPr lang="en-US" dirty="0">
                <a:latin typeface="Book Antiqua" panose="02040602050305030304" pitchFamily="18" charset="0"/>
              </a:rPr>
            </a:br>
            <a:r>
              <a:rPr lang="en-US" dirty="0">
                <a:latin typeface="Book Antiqua" panose="02040602050305030304" pitchFamily="18" charset="0"/>
              </a:rPr>
              <a:t>(cf. Revelation 3:21; 20:11).</a:t>
            </a:r>
          </a:p>
          <a:p>
            <a:r>
              <a:rPr lang="en-US" dirty="0">
                <a:latin typeface="Book Antiqua" panose="02040602050305030304" pitchFamily="18" charset="0"/>
              </a:rPr>
              <a:t>The new replaces the old. The old was subject to corruption, death, and sin.</a:t>
            </a:r>
          </a:p>
          <a:p>
            <a:r>
              <a:rPr lang="en-US" dirty="0">
                <a:latin typeface="Book Antiqua" panose="02040602050305030304" pitchFamily="18" charset="0"/>
              </a:rPr>
              <a:t>The new is immune from death, corruption, and sin because they have all been thrown into the lake of fire and are no longer a factor in the reigning bride of Christ (Revelation 20:13-15).</a:t>
            </a:r>
          </a:p>
        </p:txBody>
      </p:sp>
      <p:sp>
        <p:nvSpPr>
          <p:cNvPr id="4" name="Rectangle 3">
            <a:extLst>
              <a:ext uri="{FF2B5EF4-FFF2-40B4-BE49-F238E27FC236}">
                <a16:creationId xmlns:a16="http://schemas.microsoft.com/office/drawing/2014/main" id="{5A296AF8-9F23-45D0-8FBD-DD1F828A99D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218476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2768"/>
            <a:ext cx="8229600" cy="769441"/>
          </a:xfrm>
          <a:solidFill>
            <a:schemeClr val="bg1"/>
          </a:solidFill>
          <a:ln w="38100">
            <a:noFill/>
          </a:ln>
        </p:spPr>
        <p:txBody>
          <a:bodyPr>
            <a:spAutoFit/>
          </a:bodyPr>
          <a:lstStyle/>
          <a:p>
            <a:r>
              <a:rPr lang="en-US" b="1" cap="small" dirty="0">
                <a:latin typeface="OldCentury" pitchFamily="2" charset="0"/>
              </a:rPr>
              <a:t>Revelation 21:6</a:t>
            </a:r>
          </a:p>
        </p:txBody>
      </p:sp>
      <p:pic>
        <p:nvPicPr>
          <p:cNvPr id="3" name="Content Placeholder 3"/>
          <p:cNvPicPr>
            <a:picLocks noChangeAspect="1" noChangeArrowheads="1"/>
          </p:cNvPicPr>
          <p:nvPr/>
        </p:nvPicPr>
        <p:blipFill>
          <a:blip r:embed="rId2"/>
          <a:srcRect/>
          <a:stretch>
            <a:fillRect/>
          </a:stretch>
        </p:blipFill>
        <p:spPr bwMode="auto">
          <a:xfrm>
            <a:off x="866775" y="1596062"/>
            <a:ext cx="7639050" cy="4895920"/>
          </a:xfrm>
          <a:prstGeom prst="rect">
            <a:avLst/>
          </a:prstGeom>
          <a:noFill/>
          <a:ln w="9525">
            <a:noFill/>
            <a:miter lim="800000"/>
            <a:headEnd/>
            <a:tailEnd/>
          </a:ln>
        </p:spPr>
      </p:pic>
      <p:sp>
        <p:nvSpPr>
          <p:cNvPr id="4" name="TextBox 3"/>
          <p:cNvSpPr txBox="1"/>
          <p:nvPr/>
        </p:nvSpPr>
        <p:spPr>
          <a:xfrm>
            <a:off x="1771062" y="1772235"/>
            <a:ext cx="5715000" cy="353943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he said unto me, They are come to pass. </a:t>
            </a:r>
            <a:r>
              <a:rPr lang="en-US" sz="3200" b="1" i="1" u="sng" dirty="0">
                <a:latin typeface="Book Antiqua" pitchFamily="18" charset="0"/>
              </a:rPr>
              <a:t>I am the Alpha and the Omega, the beginning and the end</a:t>
            </a:r>
            <a:r>
              <a:rPr lang="en-US" sz="3200" b="1" i="1" dirty="0">
                <a:latin typeface="Book Antiqua" pitchFamily="18" charset="0"/>
              </a:rPr>
              <a:t>. I will give unto him that is athirst of the </a:t>
            </a:r>
            <a:r>
              <a:rPr lang="en-US" sz="3200" b="1" i="1" u="sng" dirty="0">
                <a:latin typeface="Book Antiqua" pitchFamily="18" charset="0"/>
              </a:rPr>
              <a:t>fountain of the water</a:t>
            </a:r>
            <a:r>
              <a:rPr lang="en-US" sz="3200" b="1" i="1" dirty="0">
                <a:latin typeface="Book Antiqua" pitchFamily="18" charset="0"/>
              </a:rPr>
              <a:t> of life freely</a:t>
            </a:r>
            <a:r>
              <a:rPr lang="en-US" sz="3200" i="1" dirty="0">
                <a:latin typeface="Book Antiqua" pitchFamily="18" charset="0"/>
              </a:rPr>
              <a:t>.”</a:t>
            </a:r>
          </a:p>
        </p:txBody>
      </p:sp>
      <p:sp>
        <p:nvSpPr>
          <p:cNvPr id="5" name="Rectangle 4">
            <a:extLst>
              <a:ext uri="{FF2B5EF4-FFF2-40B4-BE49-F238E27FC236}">
                <a16:creationId xmlns:a16="http://schemas.microsoft.com/office/drawing/2014/main" id="{C4DB0A48-574D-4931-A643-A9195A49F39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17288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11"/>
            <a:ext cx="8229600" cy="769441"/>
          </a:xfrm>
          <a:solidFill>
            <a:schemeClr val="bg1"/>
          </a:solidFill>
        </p:spPr>
        <p:txBody>
          <a:bodyPr>
            <a:spAutoFit/>
          </a:bodyPr>
          <a:lstStyle/>
          <a:p>
            <a:r>
              <a:rPr lang="en-US" b="1" cap="small" dirty="0">
                <a:latin typeface="Elephant" pitchFamily="18" charset="0"/>
              </a:rPr>
              <a:t>Rivers of Living Water</a:t>
            </a:r>
          </a:p>
        </p:txBody>
      </p:sp>
      <p:sp>
        <p:nvSpPr>
          <p:cNvPr id="3" name="Content Placeholder 2"/>
          <p:cNvSpPr>
            <a:spLocks noGrp="1"/>
          </p:cNvSpPr>
          <p:nvPr>
            <p:ph idx="1"/>
          </p:nvPr>
        </p:nvSpPr>
        <p:spPr>
          <a:xfrm>
            <a:off x="254526" y="1464302"/>
            <a:ext cx="8644380" cy="5213735"/>
          </a:xfrm>
          <a:solidFill>
            <a:schemeClr val="bg1"/>
          </a:solidFill>
        </p:spPr>
        <p:txBody>
          <a:bodyPr wrap="square">
            <a:spAutoFit/>
          </a:bodyPr>
          <a:lstStyle/>
          <a:p>
            <a:r>
              <a:rPr lang="en-US" dirty="0">
                <a:latin typeface="Book Antiqua" pitchFamily="18" charset="0"/>
              </a:rPr>
              <a:t>As in the past (Isaiah 12:3; 55:1) and present (John 4:10ff; 7:37-38) rivers of living water represent the abundant salvation offered in the Lord.</a:t>
            </a:r>
          </a:p>
          <a:p>
            <a:r>
              <a:rPr lang="en-US" dirty="0">
                <a:latin typeface="Book Antiqua" pitchFamily="18" charset="0"/>
              </a:rPr>
              <a:t>The new order, after the consummation, will also have rivers of living waters representing man’s eternal salvation (see Revelation 22:1).</a:t>
            </a:r>
          </a:p>
          <a:p>
            <a:r>
              <a:rPr lang="en-US" dirty="0">
                <a:latin typeface="Book Antiqua" pitchFamily="18" charset="0"/>
              </a:rPr>
              <a:t>All who, throughout their lives, hunger and thirst for righteousness will be filled (see Matthew 5:6).</a:t>
            </a:r>
          </a:p>
        </p:txBody>
      </p:sp>
      <p:sp>
        <p:nvSpPr>
          <p:cNvPr id="4" name="Rectangle 3">
            <a:extLst>
              <a:ext uri="{FF2B5EF4-FFF2-40B4-BE49-F238E27FC236}">
                <a16:creationId xmlns:a16="http://schemas.microsoft.com/office/drawing/2014/main" id="{5A296AF8-9F23-45D0-8FBD-DD1F828A99D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163067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879"/>
            <a:ext cx="8229600" cy="769441"/>
          </a:xfrm>
          <a:solidFill>
            <a:schemeClr val="bg1"/>
          </a:solidFill>
          <a:ln w="38100">
            <a:noFill/>
          </a:ln>
        </p:spPr>
        <p:txBody>
          <a:bodyPr>
            <a:spAutoFit/>
          </a:bodyPr>
          <a:lstStyle/>
          <a:p>
            <a:r>
              <a:rPr lang="en-US" b="1" cap="small" dirty="0">
                <a:latin typeface="OldCentury" pitchFamily="2" charset="0"/>
              </a:rPr>
              <a:t>Revelation 21:7</a:t>
            </a:r>
          </a:p>
        </p:txBody>
      </p:sp>
      <p:pic>
        <p:nvPicPr>
          <p:cNvPr id="3" name="Content Placeholder 3"/>
          <p:cNvPicPr>
            <a:picLocks noChangeAspect="1" noChangeArrowheads="1"/>
          </p:cNvPicPr>
          <p:nvPr/>
        </p:nvPicPr>
        <p:blipFill>
          <a:blip r:embed="rId2"/>
          <a:srcRect/>
          <a:stretch>
            <a:fillRect/>
          </a:stretch>
        </p:blipFill>
        <p:spPr bwMode="auto">
          <a:xfrm>
            <a:off x="1066800" y="1600200"/>
            <a:ext cx="6858000" cy="4895920"/>
          </a:xfrm>
          <a:prstGeom prst="rect">
            <a:avLst/>
          </a:prstGeom>
          <a:noFill/>
          <a:ln w="9525">
            <a:noFill/>
            <a:miter lim="800000"/>
            <a:headEnd/>
            <a:tailEnd/>
          </a:ln>
        </p:spPr>
      </p:pic>
      <p:sp>
        <p:nvSpPr>
          <p:cNvPr id="4" name="TextBox 3"/>
          <p:cNvSpPr txBox="1"/>
          <p:nvPr/>
        </p:nvSpPr>
        <p:spPr>
          <a:xfrm>
            <a:off x="1799833" y="2322536"/>
            <a:ext cx="5286375" cy="2062103"/>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He that </a:t>
            </a:r>
            <a:r>
              <a:rPr lang="en-US" sz="3200" b="1" i="1" u="sng" dirty="0">
                <a:latin typeface="Book Antiqua" pitchFamily="18" charset="0"/>
              </a:rPr>
              <a:t>overcometh</a:t>
            </a:r>
            <a:r>
              <a:rPr lang="en-US" sz="3200" b="1" i="1" dirty="0">
                <a:latin typeface="Book Antiqua" pitchFamily="18" charset="0"/>
              </a:rPr>
              <a:t> shall </a:t>
            </a:r>
            <a:r>
              <a:rPr lang="en-US" sz="3200" b="1" i="1" u="sng" dirty="0">
                <a:latin typeface="Book Antiqua" pitchFamily="18" charset="0"/>
              </a:rPr>
              <a:t>inherit</a:t>
            </a:r>
            <a:r>
              <a:rPr lang="en-US" sz="3200" b="1" i="1" dirty="0">
                <a:latin typeface="Book Antiqua" pitchFamily="18" charset="0"/>
              </a:rPr>
              <a:t> these things; and I will be his God, and he shall be my son</a:t>
            </a:r>
            <a:r>
              <a:rPr lang="en-US" sz="3200" i="1" dirty="0">
                <a:latin typeface="Book Antiqua" pitchFamily="18" charset="0"/>
              </a:rPr>
              <a:t>.”</a:t>
            </a:r>
          </a:p>
        </p:txBody>
      </p:sp>
      <p:sp>
        <p:nvSpPr>
          <p:cNvPr id="5" name="Rectangle 4">
            <a:extLst>
              <a:ext uri="{FF2B5EF4-FFF2-40B4-BE49-F238E27FC236}">
                <a16:creationId xmlns:a16="http://schemas.microsoft.com/office/drawing/2014/main" id="{5E9AB60B-4DD7-4916-93E5-701ADDF6BC2A}"/>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355512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165"/>
            <a:ext cx="8229600" cy="769441"/>
          </a:xfrm>
          <a:solidFill>
            <a:schemeClr val="bg1"/>
          </a:solidFill>
        </p:spPr>
        <p:txBody>
          <a:bodyPr>
            <a:spAutoFit/>
          </a:bodyPr>
          <a:lstStyle/>
          <a:p>
            <a:r>
              <a:rPr lang="en-US" b="1" cap="small" dirty="0">
                <a:latin typeface="Elephant" pitchFamily="18" charset="0"/>
              </a:rPr>
              <a:t>Divine Assurance</a:t>
            </a:r>
          </a:p>
        </p:txBody>
      </p:sp>
      <p:sp>
        <p:nvSpPr>
          <p:cNvPr id="3" name="Content Placeholder 2"/>
          <p:cNvSpPr>
            <a:spLocks noGrp="1"/>
          </p:cNvSpPr>
          <p:nvPr>
            <p:ph idx="1"/>
          </p:nvPr>
        </p:nvSpPr>
        <p:spPr>
          <a:xfrm>
            <a:off x="103695" y="1520863"/>
            <a:ext cx="8936609" cy="5078313"/>
          </a:xfrm>
          <a:solidFill>
            <a:schemeClr val="bg1"/>
          </a:solidFill>
        </p:spPr>
        <p:txBody>
          <a:bodyPr wrap="square">
            <a:spAutoFit/>
          </a:bodyPr>
          <a:lstStyle/>
          <a:p>
            <a:pPr>
              <a:spcBef>
                <a:spcPts val="0"/>
              </a:spcBef>
            </a:pPr>
            <a:r>
              <a:rPr lang="en-US" sz="2800" dirty="0">
                <a:latin typeface="Book Antiqua" pitchFamily="18" charset="0"/>
              </a:rPr>
              <a:t>“</a:t>
            </a:r>
            <a:r>
              <a:rPr lang="en-US" sz="2800" b="1" dirty="0">
                <a:latin typeface="Book Antiqua" pitchFamily="18" charset="0"/>
              </a:rPr>
              <a:t>Overcometh</a:t>
            </a:r>
            <a:r>
              <a:rPr lang="en-US" sz="2800" dirty="0">
                <a:latin typeface="Book Antiqua" pitchFamily="18" charset="0"/>
              </a:rPr>
              <a:t>”</a:t>
            </a:r>
            <a:r>
              <a:rPr lang="en-US" sz="2800" i="1" dirty="0">
                <a:latin typeface="Book Antiqua" pitchFamily="18" charset="0"/>
              </a:rPr>
              <a:t> (</a:t>
            </a:r>
            <a:r>
              <a:rPr lang="en-US" sz="2800" i="1" dirty="0" err="1">
                <a:latin typeface="Book Antiqua" pitchFamily="18" charset="0"/>
              </a:rPr>
              <a:t>nikao</a:t>
            </a:r>
            <a:r>
              <a:rPr lang="en-US" sz="2800" i="1" dirty="0">
                <a:latin typeface="Book Antiqua" pitchFamily="18" charset="0"/>
              </a:rPr>
              <a:t>) </a:t>
            </a:r>
            <a:r>
              <a:rPr lang="en-US" sz="2800" dirty="0">
                <a:latin typeface="Book Antiqua" pitchFamily="18" charset="0"/>
              </a:rPr>
              <a:t>(used seventeen times in Revelation)</a:t>
            </a:r>
            <a:r>
              <a:rPr lang="en-US" sz="2800" i="1" dirty="0">
                <a:latin typeface="Book Antiqua" pitchFamily="18" charset="0"/>
              </a:rPr>
              <a:t> </a:t>
            </a:r>
            <a:r>
              <a:rPr lang="en-US" sz="2800" dirty="0">
                <a:latin typeface="Book Antiqua" pitchFamily="18" charset="0"/>
              </a:rPr>
              <a:t>is “come off victorious: of Christians, that hold fast their faith even unto death against the power of their foes, and their temptations and persecutions” </a:t>
            </a:r>
            <a:r>
              <a:rPr lang="en-US" sz="2000" dirty="0">
                <a:latin typeface="Book Antiqua" pitchFamily="18" charset="0"/>
              </a:rPr>
              <a:t>(Thayer, page 426).</a:t>
            </a:r>
            <a:endParaRPr lang="en-US" sz="2800" dirty="0">
              <a:latin typeface="Book Antiqua" pitchFamily="18" charset="0"/>
            </a:endParaRPr>
          </a:p>
          <a:p>
            <a:pPr lvl="1">
              <a:spcBef>
                <a:spcPts val="0"/>
              </a:spcBef>
            </a:pPr>
            <a:r>
              <a:rPr lang="en-US" sz="2400" dirty="0">
                <a:latin typeface="Book Antiqua" pitchFamily="18" charset="0"/>
              </a:rPr>
              <a:t>NOTE: All the letters to the seven churches of Asia closed with special promises to the overcomers (2:7, 11, 17, 26; 3:5, 12, 21).</a:t>
            </a:r>
          </a:p>
          <a:p>
            <a:pPr>
              <a:spcBef>
                <a:spcPts val="0"/>
              </a:spcBef>
            </a:pPr>
            <a:r>
              <a:rPr lang="en-US" sz="2800" dirty="0">
                <a:latin typeface="Book Antiqua" pitchFamily="18" charset="0"/>
              </a:rPr>
              <a:t>God instructed John to write these things were </a:t>
            </a:r>
            <a:r>
              <a:rPr lang="en-US" sz="2800" b="1" dirty="0">
                <a:latin typeface="OldCentury" pitchFamily="2" charset="0"/>
              </a:rPr>
              <a:t>true and dependable</a:t>
            </a:r>
          </a:p>
          <a:p>
            <a:pPr>
              <a:spcBef>
                <a:spcPts val="0"/>
              </a:spcBef>
            </a:pPr>
            <a:r>
              <a:rPr lang="en-US" sz="2800" dirty="0">
                <a:latin typeface="Book Antiqua" pitchFamily="18" charset="0"/>
              </a:rPr>
              <a:t>“</a:t>
            </a:r>
            <a:r>
              <a:rPr lang="en-US" sz="2800" b="1" i="1" dirty="0">
                <a:latin typeface="OldCentury" pitchFamily="2" charset="0"/>
              </a:rPr>
              <a:t>Alpha and Omega</a:t>
            </a:r>
            <a:r>
              <a:rPr lang="en-US" sz="2800" i="1" dirty="0">
                <a:latin typeface="OldCentury" pitchFamily="2" charset="0"/>
              </a:rPr>
              <a:t>” – “</a:t>
            </a:r>
            <a:r>
              <a:rPr lang="en-US" sz="2800" b="1" i="1" dirty="0">
                <a:latin typeface="OldCentury" pitchFamily="2" charset="0"/>
              </a:rPr>
              <a:t>beginning and the end </a:t>
            </a:r>
            <a:r>
              <a:rPr lang="en-US" sz="2800" dirty="0">
                <a:latin typeface="Book Antiqua" pitchFamily="18" charset="0"/>
              </a:rPr>
              <a:t>”</a:t>
            </a:r>
          </a:p>
          <a:p>
            <a:pPr>
              <a:spcBef>
                <a:spcPts val="0"/>
              </a:spcBef>
            </a:pPr>
            <a:r>
              <a:rPr lang="en-US" sz="2800" dirty="0">
                <a:latin typeface="Book Antiqua" pitchFamily="18" charset="0"/>
              </a:rPr>
              <a:t>He fulfills His </a:t>
            </a:r>
            <a:r>
              <a:rPr lang="en-US" sz="2800" b="1" dirty="0">
                <a:latin typeface="OldCentury" pitchFamily="2" charset="0"/>
              </a:rPr>
              <a:t>promises</a:t>
            </a:r>
          </a:p>
        </p:txBody>
      </p:sp>
      <p:sp>
        <p:nvSpPr>
          <p:cNvPr id="4" name="Rectangle 3">
            <a:extLst>
              <a:ext uri="{FF2B5EF4-FFF2-40B4-BE49-F238E27FC236}">
                <a16:creationId xmlns:a16="http://schemas.microsoft.com/office/drawing/2014/main" id="{7C2FF069-FD5E-469D-8276-9908C2BBD03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235643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065" y="458337"/>
            <a:ext cx="8269664" cy="1446550"/>
          </a:xfrm>
          <a:solidFill>
            <a:schemeClr val="bg1"/>
          </a:solidFill>
        </p:spPr>
        <p:txBody>
          <a:bodyPr wrap="square">
            <a:spAutoFit/>
          </a:bodyPr>
          <a:lstStyle/>
          <a:p>
            <a:r>
              <a:rPr lang="en-US" b="1" cap="small" dirty="0">
                <a:latin typeface="Elephant" pitchFamily="18" charset="0"/>
              </a:rPr>
              <a:t>The Book of Revelation:</a:t>
            </a:r>
            <a:br>
              <a:rPr lang="en-US" b="1" cap="small" dirty="0">
                <a:latin typeface="Elephant" pitchFamily="18" charset="0"/>
              </a:rPr>
            </a:br>
            <a:r>
              <a:rPr lang="en-US" b="1" cap="small" dirty="0">
                <a:latin typeface="Elephant" pitchFamily="18" charset="0"/>
              </a:rPr>
              <a:t>Chapter 21</a:t>
            </a:r>
          </a:p>
        </p:txBody>
      </p:sp>
      <p:sp>
        <p:nvSpPr>
          <p:cNvPr id="3" name="Subtitle 2"/>
          <p:cNvSpPr>
            <a:spLocks noGrp="1"/>
          </p:cNvSpPr>
          <p:nvPr>
            <p:ph type="subTitle" idx="1"/>
          </p:nvPr>
        </p:nvSpPr>
        <p:spPr>
          <a:xfrm>
            <a:off x="1382595" y="6026972"/>
            <a:ext cx="6400800" cy="707886"/>
          </a:xfrm>
          <a:solidFill>
            <a:schemeClr val="bg1"/>
          </a:solidFill>
        </p:spPr>
        <p:txBody>
          <a:bodyPr>
            <a:spAutoFit/>
          </a:bodyPr>
          <a:lstStyle/>
          <a:p>
            <a:r>
              <a:rPr lang="en-US" sz="4000" b="1" cap="small" dirty="0">
                <a:solidFill>
                  <a:schemeClr val="tx1"/>
                </a:solidFill>
                <a:latin typeface="OldCentury" pitchFamily="2" charset="0"/>
              </a:rPr>
              <a:t>The New Jerusalem!</a:t>
            </a:r>
          </a:p>
        </p:txBody>
      </p:sp>
      <p:pic>
        <p:nvPicPr>
          <p:cNvPr id="1026" name="Picture 2" descr="D:\72 dpi JPEG\32f Angel with Measuring R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087" y="2001077"/>
            <a:ext cx="6324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19A52B-BADD-4986-BA10-4C4F41E06EC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897709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738"/>
            <a:ext cx="8229600" cy="769441"/>
          </a:xfrm>
          <a:solidFill>
            <a:schemeClr val="bg1"/>
          </a:solidFill>
        </p:spPr>
        <p:txBody>
          <a:bodyPr>
            <a:spAutoFit/>
          </a:bodyPr>
          <a:lstStyle/>
          <a:p>
            <a:r>
              <a:rPr lang="en-US" b="1" cap="small" dirty="0">
                <a:latin typeface="Elephant" pitchFamily="18" charset="0"/>
              </a:rPr>
              <a:t>Divine Assurance</a:t>
            </a:r>
          </a:p>
        </p:txBody>
      </p:sp>
      <p:sp>
        <p:nvSpPr>
          <p:cNvPr id="3" name="Content Placeholder 2"/>
          <p:cNvSpPr>
            <a:spLocks noGrp="1"/>
          </p:cNvSpPr>
          <p:nvPr>
            <p:ph idx="1"/>
          </p:nvPr>
        </p:nvSpPr>
        <p:spPr>
          <a:xfrm>
            <a:off x="347662" y="1502010"/>
            <a:ext cx="8448675" cy="3170099"/>
          </a:xfrm>
          <a:solidFill>
            <a:schemeClr val="bg1"/>
          </a:solidFill>
        </p:spPr>
        <p:txBody>
          <a:bodyPr>
            <a:spAutoFit/>
          </a:bodyPr>
          <a:lstStyle/>
          <a:p>
            <a:r>
              <a:rPr lang="en-US" dirty="0">
                <a:latin typeface="Book Antiqua" panose="02040602050305030304" pitchFamily="18" charset="0"/>
              </a:rPr>
              <a:t>Salvation is a gift of God – all who </a:t>
            </a:r>
            <a:r>
              <a:rPr lang="en-US" b="1" dirty="0">
                <a:latin typeface="Book Antiqua" panose="02040602050305030304" pitchFamily="18" charset="0"/>
              </a:rPr>
              <a:t>thirst </a:t>
            </a:r>
            <a:r>
              <a:rPr lang="en-US" dirty="0">
                <a:latin typeface="Book Antiqua" pitchFamily="18" charset="0"/>
              </a:rPr>
              <a:t>can freely drink (</a:t>
            </a:r>
            <a:r>
              <a:rPr lang="en-US" b="1" dirty="0">
                <a:latin typeface="Book Antiqua" panose="02040602050305030304" pitchFamily="18" charset="0"/>
              </a:rPr>
              <a:t>22:17</a:t>
            </a:r>
            <a:r>
              <a:rPr lang="en-US" dirty="0">
                <a:latin typeface="Book Antiqua" pitchFamily="18" charset="0"/>
              </a:rPr>
              <a:t>)</a:t>
            </a:r>
          </a:p>
          <a:p>
            <a:pPr lvl="1"/>
            <a:r>
              <a:rPr lang="en-US" dirty="0">
                <a:latin typeface="Book Antiqua" pitchFamily="18" charset="0"/>
              </a:rPr>
              <a:t>Forces none to drink</a:t>
            </a:r>
          </a:p>
          <a:p>
            <a:r>
              <a:rPr lang="en-US" dirty="0">
                <a:latin typeface="Book Antiqua" pitchFamily="18" charset="0"/>
              </a:rPr>
              <a:t>The </a:t>
            </a:r>
            <a:r>
              <a:rPr lang="en-US" b="1" dirty="0">
                <a:latin typeface="Book Antiqua" panose="02040602050305030304" pitchFamily="18" charset="0"/>
              </a:rPr>
              <a:t>Faithful</a:t>
            </a:r>
            <a:r>
              <a:rPr lang="en-US" dirty="0">
                <a:latin typeface="Book Antiqua" pitchFamily="18" charset="0"/>
              </a:rPr>
              <a:t>, those who </a:t>
            </a:r>
            <a:r>
              <a:rPr lang="en-US" b="1" dirty="0">
                <a:latin typeface="Book Antiqua" panose="02040602050305030304" pitchFamily="18" charset="0"/>
              </a:rPr>
              <a:t>overcome</a:t>
            </a:r>
            <a:r>
              <a:rPr lang="en-US" dirty="0">
                <a:latin typeface="Book Antiqua" pitchFamily="18" charset="0"/>
              </a:rPr>
              <a:t>, will </a:t>
            </a:r>
            <a:r>
              <a:rPr lang="en-US" b="1" dirty="0">
                <a:latin typeface="Book Antiqua" panose="02040602050305030304" pitchFamily="18" charset="0"/>
              </a:rPr>
              <a:t>inherit</a:t>
            </a:r>
            <a:r>
              <a:rPr lang="en-US" dirty="0">
                <a:latin typeface="Book Antiqua" pitchFamily="18" charset="0"/>
              </a:rPr>
              <a:t> theses things and God will be their </a:t>
            </a:r>
            <a:r>
              <a:rPr lang="en-US" b="1" dirty="0">
                <a:latin typeface="Book Antiqua" panose="02040602050305030304" pitchFamily="18" charset="0"/>
              </a:rPr>
              <a:t>Father</a:t>
            </a:r>
            <a:r>
              <a:rPr lang="en-US" dirty="0">
                <a:latin typeface="Book Antiqua" pitchFamily="18" charset="0"/>
              </a:rPr>
              <a:t>!</a:t>
            </a:r>
          </a:p>
        </p:txBody>
      </p:sp>
      <p:sp>
        <p:nvSpPr>
          <p:cNvPr id="4" name="Rectangle 3">
            <a:extLst>
              <a:ext uri="{FF2B5EF4-FFF2-40B4-BE49-F238E27FC236}">
                <a16:creationId xmlns:a16="http://schemas.microsoft.com/office/drawing/2014/main" id="{7C2FF069-FD5E-469D-8276-9908C2BBD03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23392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895"/>
            <a:ext cx="8229600" cy="769441"/>
          </a:xfrm>
          <a:solidFill>
            <a:schemeClr val="bg1"/>
          </a:solidFill>
        </p:spPr>
        <p:txBody>
          <a:bodyPr>
            <a:spAutoFit/>
          </a:bodyPr>
          <a:lstStyle/>
          <a:p>
            <a:r>
              <a:rPr lang="en-US" b="1" cap="small" dirty="0">
                <a:latin typeface="Elephant" pitchFamily="18" charset="0"/>
              </a:rPr>
              <a:t>Divine Assurance</a:t>
            </a:r>
          </a:p>
        </p:txBody>
      </p:sp>
      <p:sp>
        <p:nvSpPr>
          <p:cNvPr id="3" name="Content Placeholder 2"/>
          <p:cNvSpPr>
            <a:spLocks noGrp="1"/>
          </p:cNvSpPr>
          <p:nvPr>
            <p:ph idx="1"/>
          </p:nvPr>
        </p:nvSpPr>
        <p:spPr>
          <a:xfrm>
            <a:off x="75414" y="1322897"/>
            <a:ext cx="8974318" cy="5493812"/>
          </a:xfrm>
          <a:solidFill>
            <a:schemeClr val="bg1"/>
          </a:solidFill>
        </p:spPr>
        <p:txBody>
          <a:bodyPr wrap="square">
            <a:spAutoFit/>
          </a:bodyPr>
          <a:lstStyle/>
          <a:p>
            <a:pPr>
              <a:spcBef>
                <a:spcPts val="0"/>
              </a:spcBef>
            </a:pPr>
            <a:r>
              <a:rPr lang="en-US" sz="2700" dirty="0">
                <a:latin typeface="Book Antiqua" pitchFamily="18" charset="0"/>
              </a:rPr>
              <a:t>The victorious saint shall inherit the new heavens, earth, and Jerusalem.</a:t>
            </a:r>
          </a:p>
          <a:p>
            <a:pPr>
              <a:spcBef>
                <a:spcPts val="0"/>
              </a:spcBef>
            </a:pPr>
            <a:r>
              <a:rPr lang="en-US" sz="2700" dirty="0">
                <a:latin typeface="Book Antiqua" pitchFamily="18" charset="0"/>
              </a:rPr>
              <a:t>Here is everlasting life (cf. Matthew 19:29; 25:34).</a:t>
            </a:r>
          </a:p>
          <a:p>
            <a:pPr>
              <a:spcBef>
                <a:spcPts val="0"/>
              </a:spcBef>
            </a:pPr>
            <a:r>
              <a:rPr lang="en-US" sz="2700" dirty="0">
                <a:latin typeface="Book Antiqua" pitchFamily="18" charset="0"/>
              </a:rPr>
              <a:t>True sons of God, the elect, those who loved not their lives unto death shall inherit God’s eternal promised blessings (cf. Ephesians 1:13- 14; Galatians 3:26).</a:t>
            </a:r>
          </a:p>
          <a:p>
            <a:pPr>
              <a:spcBef>
                <a:spcPts val="0"/>
              </a:spcBef>
            </a:pPr>
            <a:r>
              <a:rPr lang="en-US" sz="2700" b="1" dirty="0">
                <a:latin typeface="Book Antiqua" panose="02040602050305030304" pitchFamily="18" charset="0"/>
              </a:rPr>
              <a:t>This is the message of the book of Revelation!</a:t>
            </a:r>
            <a:br>
              <a:rPr lang="en-US" sz="2700" dirty="0">
                <a:latin typeface="Book Antiqua" panose="02040602050305030304" pitchFamily="18" charset="0"/>
              </a:rPr>
            </a:br>
            <a:r>
              <a:rPr lang="en-US" sz="2700" dirty="0">
                <a:latin typeface="Book Antiqua" panose="02040602050305030304" pitchFamily="18" charset="0"/>
              </a:rPr>
              <a:t>Revelation 17:14, </a:t>
            </a:r>
            <a:r>
              <a:rPr lang="en-US" sz="2700" i="1" dirty="0">
                <a:latin typeface="Book Antiqua" panose="02040602050305030304" pitchFamily="18" charset="0"/>
              </a:rPr>
              <a:t>“These shall war against the Lamb, and the Lamb shall overcome them, for he is Lord of lords, and King of kings; and they (also shall overcome) that are with him, called and chosen and faithful.”</a:t>
            </a:r>
            <a:endParaRPr lang="en-US" sz="2700" dirty="0">
              <a:latin typeface="Book Antiqua" pitchFamily="18" charset="0"/>
            </a:endParaRPr>
          </a:p>
          <a:p>
            <a:pPr>
              <a:spcBef>
                <a:spcPts val="0"/>
              </a:spcBef>
            </a:pPr>
            <a:r>
              <a:rPr lang="en-US" sz="2700" dirty="0">
                <a:latin typeface="Book Antiqua" pitchFamily="18" charset="0"/>
              </a:rPr>
              <a:t>Those who live faithfully until death will be crowned with eternal glory. (Revelation 2:10)</a:t>
            </a:r>
          </a:p>
        </p:txBody>
      </p:sp>
      <p:sp>
        <p:nvSpPr>
          <p:cNvPr id="4" name="Rectangle 3">
            <a:extLst>
              <a:ext uri="{FF2B5EF4-FFF2-40B4-BE49-F238E27FC236}">
                <a16:creationId xmlns:a16="http://schemas.microsoft.com/office/drawing/2014/main" id="{7C2FF069-FD5E-469D-8276-9908C2BBD03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339680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824"/>
            <a:ext cx="8229600" cy="769441"/>
          </a:xfrm>
          <a:solidFill>
            <a:schemeClr val="bg1"/>
          </a:solidFill>
          <a:ln w="38100">
            <a:noFill/>
          </a:ln>
        </p:spPr>
        <p:txBody>
          <a:bodyPr>
            <a:spAutoFit/>
          </a:bodyPr>
          <a:lstStyle/>
          <a:p>
            <a:r>
              <a:rPr lang="en-US" b="1" cap="small" dirty="0">
                <a:latin typeface="OldCentury" pitchFamily="2" charset="0"/>
              </a:rPr>
              <a:t>Revelation 21:8</a:t>
            </a:r>
          </a:p>
        </p:txBody>
      </p:sp>
      <p:pic>
        <p:nvPicPr>
          <p:cNvPr id="3" name="Content Placeholder 3"/>
          <p:cNvPicPr>
            <a:picLocks noChangeAspect="1" noChangeArrowheads="1"/>
          </p:cNvPicPr>
          <p:nvPr/>
        </p:nvPicPr>
        <p:blipFill>
          <a:blip r:embed="rId2"/>
          <a:srcRect/>
          <a:stretch>
            <a:fillRect/>
          </a:stretch>
        </p:blipFill>
        <p:spPr bwMode="auto">
          <a:xfrm>
            <a:off x="392906" y="1676400"/>
            <a:ext cx="8358187" cy="5029200"/>
          </a:xfrm>
          <a:prstGeom prst="rect">
            <a:avLst/>
          </a:prstGeom>
          <a:noFill/>
          <a:ln w="9525">
            <a:noFill/>
            <a:miter lim="800000"/>
            <a:headEnd/>
            <a:tailEnd/>
          </a:ln>
        </p:spPr>
      </p:pic>
      <p:sp>
        <p:nvSpPr>
          <p:cNvPr id="4" name="TextBox 3"/>
          <p:cNvSpPr txBox="1"/>
          <p:nvPr/>
        </p:nvSpPr>
        <p:spPr>
          <a:xfrm>
            <a:off x="1095276" y="1920432"/>
            <a:ext cx="6838950" cy="3539430"/>
          </a:xfrm>
          <a:prstGeom prst="rect">
            <a:avLst/>
          </a:prstGeom>
          <a:noFill/>
        </p:spPr>
        <p:txBody>
          <a:bodyPr wrap="square" rtlCol="0">
            <a:spAutoFit/>
          </a:bodyPr>
          <a:lstStyle/>
          <a:p>
            <a:pPr algn="ctr"/>
            <a:r>
              <a:rPr lang="en-US" sz="3200" i="1" dirty="0">
                <a:latin typeface="Book Antiqua" pitchFamily="18" charset="0"/>
              </a:rPr>
              <a:t>“</a:t>
            </a:r>
            <a:r>
              <a:rPr lang="en-US" sz="3200" b="1" i="1" u="sng" dirty="0">
                <a:latin typeface="Book Antiqua" pitchFamily="18" charset="0"/>
              </a:rPr>
              <a:t>But</a:t>
            </a:r>
            <a:r>
              <a:rPr lang="en-US" sz="3200" b="1" i="1" dirty="0">
                <a:latin typeface="Book Antiqua" pitchFamily="18" charset="0"/>
              </a:rPr>
              <a:t> for the fearful, and unbelieving, and abominable, and murderers, and fornicators, and sorcerers, and idolaters, and all liars, their part (shall be) in the lake that burneth with fire and brimstone; </a:t>
            </a:r>
            <a:r>
              <a:rPr lang="en-US" sz="3200" b="1" i="1" u="sng" dirty="0">
                <a:latin typeface="Book Antiqua" pitchFamily="18" charset="0"/>
              </a:rPr>
              <a:t>which is the second death</a:t>
            </a:r>
            <a:r>
              <a:rPr lang="en-US" sz="3200" i="1" dirty="0">
                <a:latin typeface="Book Antiqua" pitchFamily="18" charset="0"/>
              </a:rPr>
              <a:t>.”</a:t>
            </a:r>
          </a:p>
        </p:txBody>
      </p:sp>
      <p:sp>
        <p:nvSpPr>
          <p:cNvPr id="5" name="Rectangle 4">
            <a:extLst>
              <a:ext uri="{FF2B5EF4-FFF2-40B4-BE49-F238E27FC236}">
                <a16:creationId xmlns:a16="http://schemas.microsoft.com/office/drawing/2014/main" id="{D41E0731-202A-4FF9-88CE-9AB1B54F60B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
        <p:nvSpPr>
          <p:cNvPr id="6" name="Speech Bubble: Rectangle with Corners Rounded 5">
            <a:extLst>
              <a:ext uri="{FF2B5EF4-FFF2-40B4-BE49-F238E27FC236}">
                <a16:creationId xmlns:a16="http://schemas.microsoft.com/office/drawing/2014/main" id="{6C68B249-C39F-45E0-9831-050A2B4EBD64}"/>
              </a:ext>
            </a:extLst>
          </p:cNvPr>
          <p:cNvSpPr/>
          <p:nvPr/>
        </p:nvSpPr>
        <p:spPr>
          <a:xfrm>
            <a:off x="721172" y="4849514"/>
            <a:ext cx="1354494" cy="715089"/>
          </a:xfrm>
          <a:prstGeom prst="wedgeRoundRectCallout">
            <a:avLst>
              <a:gd name="adj1" fmla="val 102276"/>
              <a:gd name="adj2" fmla="val 11018"/>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Revelation 20:6</a:t>
            </a:r>
          </a:p>
        </p:txBody>
      </p:sp>
    </p:spTree>
    <p:extLst>
      <p:ext uri="{BB962C8B-B14F-4D97-AF65-F5344CB8AC3E}">
        <p14:creationId xmlns:p14="http://schemas.microsoft.com/office/powerpoint/2010/main" val="129612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843"/>
            <a:ext cx="8229600" cy="792162"/>
          </a:xfrm>
          <a:solidFill>
            <a:schemeClr val="bg1"/>
          </a:solidFill>
        </p:spPr>
        <p:txBody>
          <a:bodyPr>
            <a:spAutoFit/>
          </a:bodyPr>
          <a:lstStyle/>
          <a:p>
            <a:r>
              <a:rPr lang="en-US" b="1" cap="small" dirty="0">
                <a:latin typeface="Elephant" pitchFamily="18" charset="0"/>
              </a:rPr>
              <a:t>Second Death</a:t>
            </a:r>
          </a:p>
        </p:txBody>
      </p:sp>
      <p:sp>
        <p:nvSpPr>
          <p:cNvPr id="3" name="Content Placeholder 2"/>
          <p:cNvSpPr>
            <a:spLocks noGrp="1"/>
          </p:cNvSpPr>
          <p:nvPr>
            <p:ph idx="1"/>
          </p:nvPr>
        </p:nvSpPr>
        <p:spPr>
          <a:xfrm>
            <a:off x="707015" y="1332225"/>
            <a:ext cx="7729979" cy="5447645"/>
          </a:xfrm>
          <a:solidFill>
            <a:schemeClr val="bg1"/>
          </a:solidFill>
        </p:spPr>
        <p:txBody>
          <a:bodyPr wrap="square">
            <a:spAutoFit/>
          </a:bodyPr>
          <a:lstStyle/>
          <a:p>
            <a:pPr>
              <a:spcBef>
                <a:spcPts val="0"/>
              </a:spcBef>
            </a:pPr>
            <a:r>
              <a:rPr lang="en-US" dirty="0">
                <a:latin typeface="Book Antiqua" pitchFamily="18" charset="0"/>
              </a:rPr>
              <a:t>The “</a:t>
            </a:r>
            <a:r>
              <a:rPr lang="en-US" b="1" dirty="0">
                <a:latin typeface="OldCentury" pitchFamily="2" charset="0"/>
              </a:rPr>
              <a:t>ungodly</a:t>
            </a:r>
            <a:r>
              <a:rPr lang="en-US" dirty="0">
                <a:latin typeface="Book Antiqua" pitchFamily="18" charset="0"/>
              </a:rPr>
              <a:t>” have a very different fate</a:t>
            </a:r>
          </a:p>
          <a:p>
            <a:pPr>
              <a:spcBef>
                <a:spcPts val="0"/>
              </a:spcBef>
            </a:pPr>
            <a:r>
              <a:rPr lang="en-US" dirty="0">
                <a:latin typeface="Book Antiqua" pitchFamily="18" charset="0"/>
              </a:rPr>
              <a:t>Ungodly have no part in this “New Jerusalem”</a:t>
            </a:r>
          </a:p>
          <a:p>
            <a:pPr lvl="1">
              <a:spcBef>
                <a:spcPts val="0"/>
              </a:spcBef>
            </a:pPr>
            <a:r>
              <a:rPr lang="en-US" b="1" dirty="0">
                <a:latin typeface="OldCentury" pitchFamily="2" charset="0"/>
              </a:rPr>
              <a:t>Fearful </a:t>
            </a:r>
            <a:r>
              <a:rPr lang="en-US" dirty="0">
                <a:latin typeface="Book Antiqua" pitchFamily="18" charset="0"/>
              </a:rPr>
              <a:t>(shrink back, unwilling to stand)</a:t>
            </a:r>
          </a:p>
          <a:p>
            <a:pPr lvl="1">
              <a:spcBef>
                <a:spcPts val="0"/>
              </a:spcBef>
            </a:pPr>
            <a:r>
              <a:rPr lang="en-US" b="1" dirty="0">
                <a:latin typeface="OldCentury" pitchFamily="2" charset="0"/>
              </a:rPr>
              <a:t>Unbelieving</a:t>
            </a:r>
            <a:r>
              <a:rPr lang="en-US" dirty="0">
                <a:latin typeface="Book Antiqua" pitchFamily="18" charset="0"/>
              </a:rPr>
              <a:t> (refuse to accept Christ)</a:t>
            </a:r>
          </a:p>
          <a:p>
            <a:pPr lvl="1">
              <a:spcBef>
                <a:spcPts val="0"/>
              </a:spcBef>
            </a:pPr>
            <a:r>
              <a:rPr lang="en-US" b="1" dirty="0">
                <a:latin typeface="OldCentury" pitchFamily="2" charset="0"/>
              </a:rPr>
              <a:t>Abominable</a:t>
            </a:r>
            <a:r>
              <a:rPr lang="en-US" dirty="0">
                <a:latin typeface="Book Antiqua" pitchFamily="18" charset="0"/>
              </a:rPr>
              <a:t> (vile, polluted hearts)</a:t>
            </a:r>
          </a:p>
          <a:p>
            <a:pPr lvl="1">
              <a:spcBef>
                <a:spcPts val="0"/>
              </a:spcBef>
            </a:pPr>
            <a:r>
              <a:rPr lang="en-US" b="1" dirty="0">
                <a:latin typeface="OldCentury" pitchFamily="2" charset="0"/>
              </a:rPr>
              <a:t>Murderers</a:t>
            </a:r>
            <a:r>
              <a:rPr lang="en-US" dirty="0">
                <a:latin typeface="Book Antiqua" pitchFamily="18" charset="0"/>
              </a:rPr>
              <a:t> (willfully taking life)</a:t>
            </a:r>
          </a:p>
          <a:p>
            <a:pPr lvl="1">
              <a:spcBef>
                <a:spcPts val="0"/>
              </a:spcBef>
            </a:pPr>
            <a:r>
              <a:rPr lang="en-US" b="1" dirty="0">
                <a:latin typeface="OldCentury" pitchFamily="2" charset="0"/>
              </a:rPr>
              <a:t>Whoremongers</a:t>
            </a:r>
            <a:r>
              <a:rPr lang="en-US" dirty="0">
                <a:latin typeface="Book Antiqua" pitchFamily="18" charset="0"/>
              </a:rPr>
              <a:t> (fornicators, sexual lust)</a:t>
            </a:r>
          </a:p>
          <a:p>
            <a:pPr lvl="1">
              <a:spcBef>
                <a:spcPts val="0"/>
              </a:spcBef>
            </a:pPr>
            <a:r>
              <a:rPr lang="en-US" b="1" dirty="0">
                <a:latin typeface="OldCentury" pitchFamily="2" charset="0"/>
              </a:rPr>
              <a:t>Sorcerers</a:t>
            </a:r>
            <a:r>
              <a:rPr lang="en-US" dirty="0">
                <a:latin typeface="Book Antiqua" pitchFamily="18" charset="0"/>
              </a:rPr>
              <a:t> (witchcraft, magical arts)</a:t>
            </a:r>
          </a:p>
          <a:p>
            <a:pPr lvl="1">
              <a:spcBef>
                <a:spcPts val="0"/>
              </a:spcBef>
            </a:pPr>
            <a:r>
              <a:rPr lang="en-US" b="1" dirty="0">
                <a:latin typeface="OldCentury" pitchFamily="2" charset="0"/>
              </a:rPr>
              <a:t>Idolaters</a:t>
            </a:r>
            <a:r>
              <a:rPr lang="en-US" dirty="0">
                <a:latin typeface="Book Antiqua" pitchFamily="18" charset="0"/>
              </a:rPr>
              <a:t> (worship of other gods – not first)</a:t>
            </a:r>
          </a:p>
          <a:p>
            <a:pPr lvl="1">
              <a:spcBef>
                <a:spcPts val="0"/>
              </a:spcBef>
            </a:pPr>
            <a:r>
              <a:rPr lang="en-US" b="1" dirty="0">
                <a:latin typeface="OldCentury" pitchFamily="2" charset="0"/>
              </a:rPr>
              <a:t>Liars </a:t>
            </a:r>
            <a:r>
              <a:rPr lang="en-US" dirty="0">
                <a:latin typeface="Book Antiqua" pitchFamily="18" charset="0"/>
              </a:rPr>
              <a:t>(deceive by tongue or actions)</a:t>
            </a:r>
          </a:p>
          <a:p>
            <a:pPr lvl="1">
              <a:spcBef>
                <a:spcPts val="0"/>
              </a:spcBef>
            </a:pPr>
            <a:r>
              <a:rPr lang="en-US" b="1" dirty="0">
                <a:latin typeface="OldCentury" pitchFamily="2" charset="0"/>
              </a:rPr>
              <a:t>Part in lake of fire and brimstone – 2</a:t>
            </a:r>
            <a:r>
              <a:rPr lang="en-US" b="1" baseline="30000" dirty="0">
                <a:latin typeface="OldCentury" pitchFamily="2" charset="0"/>
              </a:rPr>
              <a:t>nd</a:t>
            </a:r>
            <a:r>
              <a:rPr lang="en-US" b="1" dirty="0">
                <a:latin typeface="OldCentury" pitchFamily="2" charset="0"/>
              </a:rPr>
              <a:t> death!</a:t>
            </a:r>
          </a:p>
        </p:txBody>
      </p:sp>
      <p:sp>
        <p:nvSpPr>
          <p:cNvPr id="4" name="Rectangle 3">
            <a:extLst>
              <a:ext uri="{FF2B5EF4-FFF2-40B4-BE49-F238E27FC236}">
                <a16:creationId xmlns:a16="http://schemas.microsoft.com/office/drawing/2014/main" id="{36B6FA69-4A1B-4F03-A96C-A6416D2C727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344097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p:cTn id="6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1431"/>
            <a:ext cx="8229600" cy="769441"/>
          </a:xfrm>
          <a:solidFill>
            <a:schemeClr val="bg1"/>
          </a:solidFill>
          <a:ln w="38100">
            <a:noFill/>
          </a:ln>
        </p:spPr>
        <p:txBody>
          <a:bodyPr>
            <a:spAutoFit/>
          </a:bodyPr>
          <a:lstStyle/>
          <a:p>
            <a:r>
              <a:rPr lang="en-US" b="1" cap="small" dirty="0">
                <a:latin typeface="OldCentury" pitchFamily="2" charset="0"/>
              </a:rPr>
              <a:t>Revelation 21:9</a:t>
            </a:r>
          </a:p>
        </p:txBody>
      </p:sp>
      <p:pic>
        <p:nvPicPr>
          <p:cNvPr id="3" name="Content Placeholder 3"/>
          <p:cNvPicPr>
            <a:picLocks noChangeAspect="1" noChangeArrowheads="1"/>
          </p:cNvPicPr>
          <p:nvPr/>
        </p:nvPicPr>
        <p:blipFill>
          <a:blip r:embed="rId2"/>
          <a:srcRect/>
          <a:stretch>
            <a:fillRect/>
          </a:stretch>
        </p:blipFill>
        <p:spPr bwMode="auto">
          <a:xfrm>
            <a:off x="704851" y="1554162"/>
            <a:ext cx="7743824" cy="5029200"/>
          </a:xfrm>
          <a:prstGeom prst="rect">
            <a:avLst/>
          </a:prstGeom>
          <a:noFill/>
          <a:ln w="9525">
            <a:noFill/>
            <a:miter lim="800000"/>
            <a:headEnd/>
            <a:tailEnd/>
          </a:ln>
        </p:spPr>
      </p:pic>
      <p:sp>
        <p:nvSpPr>
          <p:cNvPr id="4" name="TextBox 3"/>
          <p:cNvSpPr txBox="1"/>
          <p:nvPr/>
        </p:nvSpPr>
        <p:spPr>
          <a:xfrm>
            <a:off x="1586402" y="1795916"/>
            <a:ext cx="5876925" cy="353943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there came one of the seven angels who had the seven bowls, who were laden with the seven last plagues; and he </a:t>
            </a:r>
            <a:r>
              <a:rPr lang="en-US" sz="3200" b="1" i="1" dirty="0" err="1">
                <a:latin typeface="Book Antiqua" pitchFamily="18" charset="0"/>
              </a:rPr>
              <a:t>spake</a:t>
            </a:r>
            <a:r>
              <a:rPr lang="en-US" sz="3200" b="1" i="1" dirty="0">
                <a:latin typeface="Book Antiqua" pitchFamily="18" charset="0"/>
              </a:rPr>
              <a:t> with me, saying, </a:t>
            </a:r>
            <a:r>
              <a:rPr lang="en-US" sz="3200" b="1" i="1" u="sng" dirty="0">
                <a:latin typeface="Book Antiqua" pitchFamily="18" charset="0"/>
              </a:rPr>
              <a:t>Come hither, I will show thee the bride, the wife of the Lamb</a:t>
            </a:r>
            <a:r>
              <a:rPr lang="en-US" sz="3200" i="1" dirty="0">
                <a:latin typeface="Book Antiqua" pitchFamily="18" charset="0"/>
              </a:rPr>
              <a:t>.”</a:t>
            </a:r>
          </a:p>
        </p:txBody>
      </p:sp>
      <p:sp>
        <p:nvSpPr>
          <p:cNvPr id="5" name="Rectangle 4">
            <a:extLst>
              <a:ext uri="{FF2B5EF4-FFF2-40B4-BE49-F238E27FC236}">
                <a16:creationId xmlns:a16="http://schemas.microsoft.com/office/drawing/2014/main" id="{AA2AB21A-B76D-4634-93F6-F40332E5498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229735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11"/>
            <a:ext cx="8229600" cy="769441"/>
          </a:xfrm>
          <a:solidFill>
            <a:schemeClr val="bg1"/>
          </a:solidFill>
          <a:ln w="38100">
            <a:noFill/>
          </a:ln>
        </p:spPr>
        <p:txBody>
          <a:bodyPr>
            <a:spAutoFit/>
          </a:bodyPr>
          <a:lstStyle/>
          <a:p>
            <a:r>
              <a:rPr lang="en-US" b="1" cap="small" dirty="0">
                <a:latin typeface="OldCentury" pitchFamily="2" charset="0"/>
              </a:rPr>
              <a:t>Revelation 21:10</a:t>
            </a:r>
          </a:p>
        </p:txBody>
      </p:sp>
      <p:pic>
        <p:nvPicPr>
          <p:cNvPr id="3" name="Content Placeholder 3"/>
          <p:cNvPicPr>
            <a:picLocks noChangeAspect="1" noChangeArrowheads="1"/>
          </p:cNvPicPr>
          <p:nvPr/>
        </p:nvPicPr>
        <p:blipFill>
          <a:blip r:embed="rId2"/>
          <a:srcRect/>
          <a:stretch>
            <a:fillRect/>
          </a:stretch>
        </p:blipFill>
        <p:spPr bwMode="auto">
          <a:xfrm>
            <a:off x="1066800" y="1600200"/>
            <a:ext cx="6858000" cy="5029200"/>
          </a:xfrm>
          <a:prstGeom prst="rect">
            <a:avLst/>
          </a:prstGeom>
          <a:noFill/>
          <a:ln w="9525">
            <a:noFill/>
            <a:miter lim="800000"/>
            <a:headEnd/>
            <a:tailEnd/>
          </a:ln>
        </p:spPr>
      </p:pic>
      <p:sp>
        <p:nvSpPr>
          <p:cNvPr id="4" name="TextBox 3"/>
          <p:cNvSpPr txBox="1"/>
          <p:nvPr/>
        </p:nvSpPr>
        <p:spPr>
          <a:xfrm>
            <a:off x="1895965" y="2065763"/>
            <a:ext cx="5105400" cy="3046988"/>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he carried me away in the Spirit to a mountain great and high, and showed me the holy city Jerusalem, coming down out of heaven from God</a:t>
            </a:r>
            <a:r>
              <a:rPr lang="en-US" sz="3200" i="1" dirty="0">
                <a:latin typeface="Book Antiqua" pitchFamily="18" charset="0"/>
              </a:rPr>
              <a:t>,”</a:t>
            </a:r>
          </a:p>
        </p:txBody>
      </p:sp>
      <p:sp>
        <p:nvSpPr>
          <p:cNvPr id="5" name="Rectangle 4">
            <a:extLst>
              <a:ext uri="{FF2B5EF4-FFF2-40B4-BE49-F238E27FC236}">
                <a16:creationId xmlns:a16="http://schemas.microsoft.com/office/drawing/2014/main" id="{64351574-52DA-4237-A7EF-EF5E531717E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120008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989"/>
            <a:ext cx="8229600" cy="792162"/>
          </a:xfrm>
          <a:solidFill>
            <a:schemeClr val="bg1"/>
          </a:solidFill>
        </p:spPr>
        <p:txBody>
          <a:bodyPr>
            <a:spAutoFit/>
          </a:bodyPr>
          <a:lstStyle/>
          <a:p>
            <a:r>
              <a:rPr lang="en-US" b="1" cap="small" dirty="0">
                <a:latin typeface="Elephant" pitchFamily="18" charset="0"/>
              </a:rPr>
              <a:t>John’s Vision</a:t>
            </a:r>
          </a:p>
        </p:txBody>
      </p:sp>
      <p:sp>
        <p:nvSpPr>
          <p:cNvPr id="3" name="Content Placeholder 2"/>
          <p:cNvSpPr>
            <a:spLocks noGrp="1"/>
          </p:cNvSpPr>
          <p:nvPr>
            <p:ph idx="1"/>
          </p:nvPr>
        </p:nvSpPr>
        <p:spPr>
          <a:xfrm>
            <a:off x="103695" y="1294321"/>
            <a:ext cx="8946037" cy="5509200"/>
          </a:xfrm>
          <a:solidFill>
            <a:schemeClr val="bg1"/>
          </a:solidFill>
        </p:spPr>
        <p:txBody>
          <a:bodyPr wrap="square">
            <a:spAutoFit/>
          </a:bodyPr>
          <a:lstStyle/>
          <a:p>
            <a:pPr>
              <a:spcBef>
                <a:spcPts val="0"/>
              </a:spcBef>
            </a:pPr>
            <a:r>
              <a:rPr lang="en-US" dirty="0">
                <a:latin typeface="Book Antiqua" panose="02040602050305030304" pitchFamily="18" charset="0"/>
              </a:rPr>
              <a:t>One of the </a:t>
            </a:r>
            <a:r>
              <a:rPr lang="en-US" b="1" dirty="0">
                <a:latin typeface="Book Antiqua" panose="02040602050305030304" pitchFamily="18" charset="0"/>
              </a:rPr>
              <a:t>seven angels</a:t>
            </a:r>
            <a:r>
              <a:rPr lang="en-US" dirty="0">
                <a:latin typeface="Book Antiqua" pitchFamily="18" charset="0"/>
              </a:rPr>
              <a:t>, which has seven vials of the last plagues, talked with John</a:t>
            </a:r>
          </a:p>
          <a:p>
            <a:pPr>
              <a:spcBef>
                <a:spcPts val="0"/>
              </a:spcBef>
            </a:pPr>
            <a:r>
              <a:rPr lang="en-US" dirty="0">
                <a:latin typeface="Book Antiqua" pitchFamily="18" charset="0"/>
              </a:rPr>
              <a:t>He is taken “</a:t>
            </a:r>
            <a:r>
              <a:rPr lang="en-US" b="1" dirty="0">
                <a:latin typeface="Book Antiqua" panose="02040602050305030304" pitchFamily="18" charset="0"/>
              </a:rPr>
              <a:t>in the Spirit</a:t>
            </a:r>
            <a:r>
              <a:rPr lang="en-US" dirty="0">
                <a:latin typeface="Book Antiqua" pitchFamily="18" charset="0"/>
              </a:rPr>
              <a:t>” up to a high mountain</a:t>
            </a:r>
          </a:p>
          <a:p>
            <a:pPr>
              <a:spcBef>
                <a:spcPts val="0"/>
              </a:spcBef>
            </a:pPr>
            <a:r>
              <a:rPr lang="en-US" dirty="0">
                <a:latin typeface="Book Antiqua" pitchFamily="18" charset="0"/>
              </a:rPr>
              <a:t>From that </a:t>
            </a:r>
            <a:r>
              <a:rPr lang="en-US" b="1" dirty="0">
                <a:latin typeface="Book Antiqua" panose="02040602050305030304" pitchFamily="18" charset="0"/>
              </a:rPr>
              <a:t>vantage point </a:t>
            </a:r>
            <a:r>
              <a:rPr lang="en-US" dirty="0">
                <a:latin typeface="Book Antiqua" pitchFamily="18" charset="0"/>
              </a:rPr>
              <a:t>he is allowed to </a:t>
            </a:r>
            <a:r>
              <a:rPr lang="en-US" b="1" dirty="0">
                <a:latin typeface="Book Antiqua" panose="02040602050305030304" pitchFamily="18" charset="0"/>
              </a:rPr>
              <a:t>survey</a:t>
            </a:r>
            <a:r>
              <a:rPr lang="en-US" dirty="0">
                <a:latin typeface="Book Antiqua" pitchFamily="18" charset="0"/>
              </a:rPr>
              <a:t> the holy city</a:t>
            </a:r>
          </a:p>
          <a:p>
            <a:pPr>
              <a:spcBef>
                <a:spcPts val="0"/>
              </a:spcBef>
            </a:pPr>
            <a:r>
              <a:rPr lang="en-US" dirty="0">
                <a:latin typeface="Book Antiqua" pitchFamily="18" charset="0"/>
              </a:rPr>
              <a:t>He is going to see a detailed vision of the “</a:t>
            </a:r>
            <a:r>
              <a:rPr lang="en-US" b="1" dirty="0">
                <a:latin typeface="Book Antiqua" panose="02040602050305030304" pitchFamily="18" charset="0"/>
              </a:rPr>
              <a:t>Lamb’s bride</a:t>
            </a:r>
            <a:r>
              <a:rPr lang="en-US" dirty="0">
                <a:latin typeface="Book Antiqua" pitchFamily="18" charset="0"/>
              </a:rPr>
              <a:t>”</a:t>
            </a:r>
          </a:p>
          <a:p>
            <a:pPr>
              <a:spcBef>
                <a:spcPts val="0"/>
              </a:spcBef>
            </a:pPr>
            <a:r>
              <a:rPr lang="en-US" dirty="0">
                <a:latin typeface="Book Antiqua" pitchFamily="18" charset="0"/>
              </a:rPr>
              <a:t>It is a city descending from the </a:t>
            </a:r>
            <a:r>
              <a:rPr lang="en-US" b="1" dirty="0">
                <a:latin typeface="Book Antiqua" panose="02040602050305030304" pitchFamily="18" charset="0"/>
              </a:rPr>
              <a:t>presence of God</a:t>
            </a:r>
          </a:p>
          <a:p>
            <a:pPr>
              <a:spcBef>
                <a:spcPts val="0"/>
              </a:spcBef>
            </a:pPr>
            <a:r>
              <a:rPr lang="en-US" dirty="0">
                <a:latin typeface="Book Antiqua" pitchFamily="18" charset="0"/>
              </a:rPr>
              <a:t>This in its </a:t>
            </a:r>
            <a:r>
              <a:rPr lang="en-US" b="1" dirty="0">
                <a:latin typeface="Book Antiqua" panose="02040602050305030304" pitchFamily="18" charset="0"/>
              </a:rPr>
              <a:t>glorified</a:t>
            </a:r>
            <a:r>
              <a:rPr lang="en-US" dirty="0">
                <a:latin typeface="Book Antiqua" pitchFamily="18" charset="0"/>
              </a:rPr>
              <a:t> and </a:t>
            </a:r>
            <a:r>
              <a:rPr lang="en-US" b="1" dirty="0">
                <a:latin typeface="Book Antiqua" panose="02040602050305030304" pitchFamily="18" charset="0"/>
              </a:rPr>
              <a:t>heavenly</a:t>
            </a:r>
            <a:r>
              <a:rPr lang="en-US" dirty="0">
                <a:latin typeface="Book Antiqua" pitchFamily="18" charset="0"/>
              </a:rPr>
              <a:t> form</a:t>
            </a:r>
          </a:p>
        </p:txBody>
      </p:sp>
      <p:sp>
        <p:nvSpPr>
          <p:cNvPr id="4" name="Rectangle 3">
            <a:extLst>
              <a:ext uri="{FF2B5EF4-FFF2-40B4-BE49-F238E27FC236}">
                <a16:creationId xmlns:a16="http://schemas.microsoft.com/office/drawing/2014/main" id="{9DBE801B-557D-4C2B-B55C-292D6B12BBA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295093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729"/>
            <a:ext cx="8229600" cy="769441"/>
          </a:xfrm>
          <a:solidFill>
            <a:schemeClr val="bg1"/>
          </a:solidFill>
          <a:ln w="38100">
            <a:noFill/>
          </a:ln>
        </p:spPr>
        <p:txBody>
          <a:bodyPr>
            <a:spAutoFit/>
          </a:bodyPr>
          <a:lstStyle/>
          <a:p>
            <a:r>
              <a:rPr lang="en-US" b="1" cap="small" dirty="0">
                <a:latin typeface="OldCentury" pitchFamily="2" charset="0"/>
              </a:rPr>
              <a:t>Revelation 21:11</a:t>
            </a:r>
          </a:p>
        </p:txBody>
      </p:sp>
      <p:pic>
        <p:nvPicPr>
          <p:cNvPr id="3" name="Content Placeholder 3"/>
          <p:cNvPicPr>
            <a:picLocks noChangeAspect="1" noChangeArrowheads="1"/>
          </p:cNvPicPr>
          <p:nvPr/>
        </p:nvPicPr>
        <p:blipFill>
          <a:blip r:embed="rId2"/>
          <a:srcRect/>
          <a:stretch>
            <a:fillRect/>
          </a:stretch>
        </p:blipFill>
        <p:spPr bwMode="auto">
          <a:xfrm>
            <a:off x="1066800" y="1781174"/>
            <a:ext cx="6858000" cy="4848225"/>
          </a:xfrm>
          <a:prstGeom prst="rect">
            <a:avLst/>
          </a:prstGeom>
          <a:noFill/>
          <a:ln w="9525">
            <a:noFill/>
            <a:miter lim="800000"/>
            <a:headEnd/>
            <a:tailEnd/>
          </a:ln>
        </p:spPr>
      </p:pic>
      <p:sp>
        <p:nvSpPr>
          <p:cNvPr id="4" name="TextBox 3"/>
          <p:cNvSpPr txBox="1"/>
          <p:nvPr/>
        </p:nvSpPr>
        <p:spPr>
          <a:xfrm>
            <a:off x="1888472" y="2247704"/>
            <a:ext cx="5105400" cy="2554545"/>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having the glory of God: her light was like unto a stone most precious, as it were a jasper stone, clear as crystal</a:t>
            </a:r>
            <a:r>
              <a:rPr lang="en-US" sz="3200" i="1" dirty="0">
                <a:latin typeface="Book Antiqua" pitchFamily="18" charset="0"/>
              </a:rPr>
              <a:t>:”</a:t>
            </a:r>
          </a:p>
        </p:txBody>
      </p:sp>
      <p:sp>
        <p:nvSpPr>
          <p:cNvPr id="5" name="Rectangle 4">
            <a:extLst>
              <a:ext uri="{FF2B5EF4-FFF2-40B4-BE49-F238E27FC236}">
                <a16:creationId xmlns:a16="http://schemas.microsoft.com/office/drawing/2014/main" id="{C0DED235-B6F5-4256-8400-1E8EE329274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223310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523"/>
            <a:ext cx="8229600" cy="769441"/>
          </a:xfrm>
          <a:solidFill>
            <a:schemeClr val="bg1"/>
          </a:solidFill>
          <a:ln w="38100">
            <a:noFill/>
          </a:ln>
        </p:spPr>
        <p:txBody>
          <a:bodyPr>
            <a:spAutoFit/>
          </a:bodyPr>
          <a:lstStyle/>
          <a:p>
            <a:r>
              <a:rPr lang="en-US" b="1" cap="small" dirty="0">
                <a:latin typeface="OldCentury" pitchFamily="2" charset="0"/>
              </a:rPr>
              <a:t>Revelation 21:12</a:t>
            </a:r>
          </a:p>
        </p:txBody>
      </p:sp>
      <p:pic>
        <p:nvPicPr>
          <p:cNvPr id="3" name="Content Placeholder 3"/>
          <p:cNvPicPr>
            <a:picLocks noChangeAspect="1" noChangeArrowheads="1"/>
          </p:cNvPicPr>
          <p:nvPr/>
        </p:nvPicPr>
        <p:blipFill>
          <a:blip r:embed="rId2"/>
          <a:srcRect/>
          <a:stretch>
            <a:fillRect/>
          </a:stretch>
        </p:blipFill>
        <p:spPr bwMode="auto">
          <a:xfrm>
            <a:off x="990600" y="1609725"/>
            <a:ext cx="7162800" cy="5029200"/>
          </a:xfrm>
          <a:prstGeom prst="rect">
            <a:avLst/>
          </a:prstGeom>
          <a:noFill/>
          <a:ln w="9525">
            <a:noFill/>
            <a:miter lim="800000"/>
            <a:headEnd/>
            <a:tailEnd/>
          </a:ln>
        </p:spPr>
      </p:pic>
      <p:sp>
        <p:nvSpPr>
          <p:cNvPr id="4" name="TextBox 3"/>
          <p:cNvSpPr txBox="1"/>
          <p:nvPr/>
        </p:nvSpPr>
        <p:spPr>
          <a:xfrm>
            <a:off x="1810142" y="1801596"/>
            <a:ext cx="5448300" cy="353943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having a wall great and high; having twelve gates, and at the gates twelve angels; and names written thereon, which are (the names) of the twelve tribes of the children of Israel</a:t>
            </a:r>
            <a:r>
              <a:rPr lang="en-US" sz="3200" i="1" dirty="0">
                <a:latin typeface="Book Antiqua" pitchFamily="18" charset="0"/>
              </a:rPr>
              <a:t>:”</a:t>
            </a:r>
          </a:p>
        </p:txBody>
      </p:sp>
      <p:sp>
        <p:nvSpPr>
          <p:cNvPr id="5" name="Rectangle 4">
            <a:extLst>
              <a:ext uri="{FF2B5EF4-FFF2-40B4-BE49-F238E27FC236}">
                <a16:creationId xmlns:a16="http://schemas.microsoft.com/office/drawing/2014/main" id="{D2E17D9C-82A9-48D6-9351-406C82F7139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140485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407"/>
            <a:ext cx="8229600" cy="792162"/>
          </a:xfrm>
          <a:solidFill>
            <a:schemeClr val="bg1"/>
          </a:solidFill>
        </p:spPr>
        <p:txBody>
          <a:bodyPr>
            <a:spAutoFit/>
          </a:bodyPr>
          <a:lstStyle/>
          <a:p>
            <a:r>
              <a:rPr lang="en-US" b="1" cap="small" dirty="0">
                <a:latin typeface="Elephant" pitchFamily="18" charset="0"/>
              </a:rPr>
              <a:t>Description of the City</a:t>
            </a:r>
          </a:p>
        </p:txBody>
      </p:sp>
      <p:sp>
        <p:nvSpPr>
          <p:cNvPr id="3" name="Content Placeholder 2"/>
          <p:cNvSpPr>
            <a:spLocks noGrp="1"/>
          </p:cNvSpPr>
          <p:nvPr>
            <p:ph idx="1"/>
          </p:nvPr>
        </p:nvSpPr>
        <p:spPr>
          <a:xfrm>
            <a:off x="282807" y="1522432"/>
            <a:ext cx="8597242" cy="4031873"/>
          </a:xfrm>
          <a:solidFill>
            <a:schemeClr val="bg1"/>
          </a:solidFill>
        </p:spPr>
        <p:txBody>
          <a:bodyPr wrap="square">
            <a:spAutoFit/>
          </a:bodyPr>
          <a:lstStyle/>
          <a:p>
            <a:r>
              <a:rPr lang="en-US" dirty="0">
                <a:latin typeface="Book Antiqua" pitchFamily="18" charset="0"/>
              </a:rPr>
              <a:t>Having the “</a:t>
            </a:r>
            <a:r>
              <a:rPr lang="en-US" b="1" dirty="0">
                <a:latin typeface="OldCentury" pitchFamily="2" charset="0"/>
              </a:rPr>
              <a:t>glory of God</a:t>
            </a:r>
            <a:r>
              <a:rPr lang="en-US" dirty="0">
                <a:latin typeface="Book Antiqua" pitchFamily="18" charset="0"/>
              </a:rPr>
              <a:t>”</a:t>
            </a:r>
          </a:p>
          <a:p>
            <a:r>
              <a:rPr lang="en-US" dirty="0">
                <a:latin typeface="Book Antiqua" pitchFamily="18" charset="0"/>
              </a:rPr>
              <a:t>Light was like was like a “</a:t>
            </a:r>
            <a:r>
              <a:rPr lang="en-US" b="1" dirty="0">
                <a:latin typeface="OldCentury" pitchFamily="2" charset="0"/>
              </a:rPr>
              <a:t>jasper stone</a:t>
            </a:r>
            <a:r>
              <a:rPr lang="en-US" dirty="0">
                <a:latin typeface="Book Antiqua" pitchFamily="18" charset="0"/>
              </a:rPr>
              <a:t>” (</a:t>
            </a:r>
            <a:r>
              <a:rPr lang="en-US" b="1" dirty="0">
                <a:latin typeface="OldCentury" pitchFamily="2" charset="0"/>
              </a:rPr>
              <a:t>4:3</a:t>
            </a:r>
            <a:r>
              <a:rPr lang="en-US" dirty="0">
                <a:latin typeface="Book Antiqua" pitchFamily="18" charset="0"/>
              </a:rPr>
              <a:t>)</a:t>
            </a:r>
          </a:p>
          <a:p>
            <a:r>
              <a:rPr lang="en-US" dirty="0">
                <a:latin typeface="Book Antiqua" pitchFamily="18" charset="0"/>
              </a:rPr>
              <a:t>Clear as </a:t>
            </a:r>
            <a:r>
              <a:rPr lang="en-US" b="1" dirty="0">
                <a:latin typeface="OldCentury" pitchFamily="2" charset="0"/>
              </a:rPr>
              <a:t>crystal</a:t>
            </a:r>
          </a:p>
          <a:p>
            <a:r>
              <a:rPr lang="en-US" dirty="0">
                <a:latin typeface="Book Antiqua" pitchFamily="18" charset="0"/>
              </a:rPr>
              <a:t>Most scholars conclude this is like a </a:t>
            </a:r>
            <a:r>
              <a:rPr lang="en-US" b="1" dirty="0">
                <a:latin typeface="OldCentury" pitchFamily="2" charset="0"/>
              </a:rPr>
              <a:t>diamond</a:t>
            </a:r>
          </a:p>
          <a:p>
            <a:r>
              <a:rPr lang="en-US" dirty="0">
                <a:latin typeface="Book Antiqua" pitchFamily="18" charset="0"/>
              </a:rPr>
              <a:t>The beauty and grandeur of the city </a:t>
            </a:r>
            <a:r>
              <a:rPr lang="en-US" b="1" dirty="0">
                <a:latin typeface="OldCentury" pitchFamily="2" charset="0"/>
              </a:rPr>
              <a:t>reflect</a:t>
            </a:r>
            <a:r>
              <a:rPr lang="en-US" dirty="0">
                <a:latin typeface="Book Antiqua" pitchFamily="18" charset="0"/>
              </a:rPr>
              <a:t> the glory of God</a:t>
            </a:r>
          </a:p>
          <a:p>
            <a:r>
              <a:rPr lang="en-US" b="1" dirty="0">
                <a:latin typeface="OldCentury" pitchFamily="2" charset="0"/>
              </a:rPr>
              <a:t>Brilliant light is pure and perfect </a:t>
            </a:r>
            <a:r>
              <a:rPr lang="en-US" dirty="0">
                <a:latin typeface="Book Antiqua" pitchFamily="18" charset="0"/>
              </a:rPr>
              <a:t>(</a:t>
            </a:r>
            <a:r>
              <a:rPr lang="en-US" b="1" dirty="0">
                <a:latin typeface="OldCentury" pitchFamily="2" charset="0"/>
              </a:rPr>
              <a:t>22:5</a:t>
            </a:r>
            <a:r>
              <a:rPr lang="en-US" dirty="0">
                <a:latin typeface="Book Antiqua" pitchFamily="18" charset="0"/>
              </a:rPr>
              <a:t>)</a:t>
            </a:r>
            <a:endParaRPr lang="en-US" dirty="0">
              <a:latin typeface="OldCentury" pitchFamily="2" charset="0"/>
            </a:endParaRPr>
          </a:p>
        </p:txBody>
      </p:sp>
      <p:sp>
        <p:nvSpPr>
          <p:cNvPr id="4" name="Rectangle 3">
            <a:extLst>
              <a:ext uri="{FF2B5EF4-FFF2-40B4-BE49-F238E27FC236}">
                <a16:creationId xmlns:a16="http://schemas.microsoft.com/office/drawing/2014/main" id="{89B557D9-D55C-4406-994E-92481A0BAEB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234935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885825"/>
            <a:ext cx="8458200" cy="5262979"/>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t>“The 1901 American Standard Bible has as its subtitle for Revelation 21, ‘</a:t>
            </a:r>
            <a:r>
              <a:rPr kumimoji="0" lang="en-US" sz="2400" b="1" i="0" u="none" strike="noStrike" kern="1200" cap="none" spc="0" normalizeH="0" baseline="0" noProof="0" dirty="0">
                <a:ln>
                  <a:noFill/>
                </a:ln>
                <a:solidFill>
                  <a:prstClr val="black"/>
                </a:solidFill>
                <a:effectLst/>
                <a:uLnTx/>
                <a:uFillTx/>
                <a:latin typeface="Book Antiqua" pitchFamily="18" charset="0"/>
                <a:ea typeface="+mn-ea"/>
                <a:cs typeface="+mn-cs"/>
              </a:rPr>
              <a:t>The Consummation</a:t>
            </a:r>
            <a: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t>.’ The idea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t>fulfillment and completion is depicted in the revelation of heaven’s identity. The Apostle John sees far into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t>future. John sees a day when all humanity is raised, judged, and sent to their eternal abode. Satan and his demonic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t>forces have been cast into hell. All that the saints had been promised and ever hoped for now comes to pass. At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t>point of the consummation the saints may finally have their promised rest (Heb. 4:1). The horrid battles against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t>worldliness and false teaching will be over for ever. Satan’s reign of terror ends. The saints shall now reign forever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t>and eternally dwell in the presence of Jehovah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ook Antiqua" pitchFamily="18" charset="0"/>
                <a:ea typeface="+mn-ea"/>
                <a:cs typeface="+mn-cs"/>
              </a:rPr>
              <a:t>		(Revelation by John Robertson, PDF file, page 90)</a:t>
            </a:r>
          </a:p>
        </p:txBody>
      </p:sp>
      <p:sp>
        <p:nvSpPr>
          <p:cNvPr id="4" name="Rectangle 3">
            <a:extLst>
              <a:ext uri="{FF2B5EF4-FFF2-40B4-BE49-F238E27FC236}">
                <a16:creationId xmlns:a16="http://schemas.microsoft.com/office/drawing/2014/main" id="{06A233DA-C313-4BC7-AE32-3E5833E63D9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160469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0828"/>
            <a:ext cx="8229600" cy="769441"/>
          </a:xfrm>
          <a:solidFill>
            <a:schemeClr val="bg1"/>
          </a:solidFill>
          <a:ln w="38100">
            <a:noFill/>
          </a:ln>
        </p:spPr>
        <p:txBody>
          <a:bodyPr>
            <a:spAutoFit/>
          </a:bodyPr>
          <a:lstStyle/>
          <a:p>
            <a:r>
              <a:rPr lang="en-US" b="1" cap="small" dirty="0">
                <a:latin typeface="OldCentury" pitchFamily="2" charset="0"/>
              </a:rPr>
              <a:t>Revelation 21:1</a:t>
            </a:r>
          </a:p>
        </p:txBody>
      </p:sp>
      <p:pic>
        <p:nvPicPr>
          <p:cNvPr id="3" name="Content Placeholder 3"/>
          <p:cNvPicPr>
            <a:picLocks noChangeAspect="1" noChangeArrowheads="1"/>
          </p:cNvPicPr>
          <p:nvPr/>
        </p:nvPicPr>
        <p:blipFill>
          <a:blip r:embed="rId2"/>
          <a:srcRect/>
          <a:stretch>
            <a:fillRect/>
          </a:stretch>
        </p:blipFill>
        <p:spPr bwMode="auto">
          <a:xfrm>
            <a:off x="1447800" y="1600200"/>
            <a:ext cx="6400800" cy="4895920"/>
          </a:xfrm>
          <a:prstGeom prst="rect">
            <a:avLst/>
          </a:prstGeom>
          <a:noFill/>
          <a:ln w="9525">
            <a:noFill/>
            <a:miter lim="800000"/>
            <a:headEnd/>
            <a:tailEnd/>
          </a:ln>
        </p:spPr>
      </p:pic>
      <p:sp>
        <p:nvSpPr>
          <p:cNvPr id="4" name="TextBox 3"/>
          <p:cNvSpPr txBox="1"/>
          <p:nvPr/>
        </p:nvSpPr>
        <p:spPr>
          <a:xfrm>
            <a:off x="2228654" y="2037760"/>
            <a:ext cx="472440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Book Antiqua" pitchFamily="18" charset="0"/>
                <a:ea typeface="+mn-ea"/>
                <a:cs typeface="+mn-cs"/>
              </a:rPr>
              <a:t>“</a:t>
            </a:r>
            <a:r>
              <a:rPr kumimoji="0" lang="en-US" sz="3200" b="1" i="1" u="none" strike="noStrike" kern="1200" cap="none" spc="0" normalizeH="0" baseline="0" noProof="0" dirty="0">
                <a:ln>
                  <a:noFill/>
                </a:ln>
                <a:solidFill>
                  <a:prstClr val="black"/>
                </a:solidFill>
                <a:effectLst/>
                <a:uLnTx/>
                <a:uFillTx/>
                <a:latin typeface="Book Antiqua" pitchFamily="18" charset="0"/>
                <a:ea typeface="+mn-ea"/>
                <a:cs typeface="+mn-cs"/>
              </a:rPr>
              <a:t>And I saw a </a:t>
            </a:r>
            <a:r>
              <a:rPr kumimoji="0" lang="en-US" sz="3200" b="1" i="1" u="sng" strike="noStrike" kern="1200" cap="none" spc="0" normalizeH="0" baseline="0" noProof="0" dirty="0">
                <a:ln>
                  <a:noFill/>
                </a:ln>
                <a:solidFill>
                  <a:prstClr val="black"/>
                </a:solidFill>
                <a:effectLst/>
                <a:uLnTx/>
                <a:uFillTx/>
                <a:latin typeface="Book Antiqua" pitchFamily="18" charset="0"/>
                <a:ea typeface="+mn-ea"/>
                <a:cs typeface="+mn-cs"/>
              </a:rPr>
              <a:t>new heaven</a:t>
            </a:r>
            <a:r>
              <a:rPr kumimoji="0" lang="en-US" sz="3200" b="1" i="1" u="none" strike="noStrike" kern="1200" cap="none" spc="0" normalizeH="0" baseline="0" noProof="0" dirty="0">
                <a:ln>
                  <a:noFill/>
                </a:ln>
                <a:solidFill>
                  <a:prstClr val="black"/>
                </a:solidFill>
                <a:effectLst/>
                <a:uLnTx/>
                <a:uFillTx/>
                <a:latin typeface="Book Antiqua" pitchFamily="18" charset="0"/>
                <a:ea typeface="+mn-ea"/>
                <a:cs typeface="+mn-cs"/>
              </a:rPr>
              <a:t> and a </a:t>
            </a:r>
            <a:r>
              <a:rPr kumimoji="0" lang="en-US" sz="3200" b="1" i="1" u="sng" strike="noStrike" kern="1200" cap="none" spc="0" normalizeH="0" baseline="0" noProof="0" dirty="0">
                <a:ln>
                  <a:noFill/>
                </a:ln>
                <a:solidFill>
                  <a:prstClr val="black"/>
                </a:solidFill>
                <a:effectLst/>
                <a:uLnTx/>
                <a:uFillTx/>
                <a:latin typeface="Book Antiqua" pitchFamily="18" charset="0"/>
                <a:ea typeface="+mn-ea"/>
                <a:cs typeface="+mn-cs"/>
              </a:rPr>
              <a:t>new earth</a:t>
            </a:r>
            <a:r>
              <a:rPr kumimoji="0" lang="en-US" sz="3200" b="1" i="1" u="none" strike="noStrike" kern="1200" cap="none" spc="0" normalizeH="0" baseline="0" noProof="0" dirty="0">
                <a:ln>
                  <a:noFill/>
                </a:ln>
                <a:solidFill>
                  <a:prstClr val="black"/>
                </a:solidFill>
                <a:effectLst/>
                <a:uLnTx/>
                <a:uFillTx/>
                <a:latin typeface="Book Antiqua" pitchFamily="18" charset="0"/>
                <a:ea typeface="+mn-ea"/>
                <a:cs typeface="+mn-cs"/>
              </a:rPr>
              <a:t>: for the first heaven and the first earth are passed away; and the sea is no more</a:t>
            </a:r>
            <a:r>
              <a:rPr kumimoji="0" lang="en-US" sz="3200" b="0" i="1" u="none" strike="noStrike" kern="1200" cap="none" spc="0" normalizeH="0" baseline="0" noProof="0" dirty="0">
                <a:ln>
                  <a:noFill/>
                </a:ln>
                <a:solidFill>
                  <a:prstClr val="black"/>
                </a:solidFill>
                <a:effectLst/>
                <a:uLnTx/>
                <a:uFillTx/>
                <a:latin typeface="Book Antiqua" pitchFamily="18" charset="0"/>
                <a:ea typeface="+mn-ea"/>
                <a:cs typeface="+mn-cs"/>
              </a:rPr>
              <a:t>.”</a:t>
            </a:r>
          </a:p>
        </p:txBody>
      </p:sp>
      <p:sp>
        <p:nvSpPr>
          <p:cNvPr id="5" name="Rectangle 4">
            <a:extLst>
              <a:ext uri="{FF2B5EF4-FFF2-40B4-BE49-F238E27FC236}">
                <a16:creationId xmlns:a16="http://schemas.microsoft.com/office/drawing/2014/main" id="{020DD33C-7E23-4655-A461-34895FDC275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263527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698"/>
            <a:ext cx="8229600" cy="769441"/>
          </a:xfrm>
          <a:solidFill>
            <a:schemeClr val="bg1"/>
          </a:solidFill>
          <a:ln w="38100">
            <a:noFill/>
          </a:ln>
        </p:spPr>
        <p:txBody>
          <a:bodyPr>
            <a:spAutoFit/>
          </a:bodyPr>
          <a:lstStyle/>
          <a:p>
            <a:r>
              <a:rPr lang="en-US" b="1" cap="small" dirty="0">
                <a:latin typeface="OldCentury" pitchFamily="2" charset="0"/>
              </a:rPr>
              <a:t>Revelation 21:2</a:t>
            </a:r>
          </a:p>
        </p:txBody>
      </p:sp>
      <p:pic>
        <p:nvPicPr>
          <p:cNvPr id="3" name="Content Placeholder 3"/>
          <p:cNvPicPr>
            <a:picLocks noChangeAspect="1" noChangeArrowheads="1"/>
          </p:cNvPicPr>
          <p:nvPr/>
        </p:nvPicPr>
        <p:blipFill>
          <a:blip r:embed="rId2"/>
          <a:srcRect/>
          <a:stretch>
            <a:fillRect/>
          </a:stretch>
        </p:blipFill>
        <p:spPr bwMode="auto">
          <a:xfrm>
            <a:off x="1447800" y="1493838"/>
            <a:ext cx="6400800" cy="4895920"/>
          </a:xfrm>
          <a:prstGeom prst="rect">
            <a:avLst/>
          </a:prstGeom>
          <a:noFill/>
          <a:ln w="9525">
            <a:noFill/>
            <a:miter lim="800000"/>
            <a:headEnd/>
            <a:tailEnd/>
          </a:ln>
        </p:spPr>
      </p:pic>
      <p:sp>
        <p:nvSpPr>
          <p:cNvPr id="4" name="TextBox 3"/>
          <p:cNvSpPr txBox="1"/>
          <p:nvPr/>
        </p:nvSpPr>
        <p:spPr>
          <a:xfrm>
            <a:off x="2228654" y="1905000"/>
            <a:ext cx="472440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Book Antiqua" pitchFamily="18" charset="0"/>
                <a:ea typeface="+mn-ea"/>
                <a:cs typeface="+mn-cs"/>
              </a:rPr>
              <a:t>“</a:t>
            </a:r>
            <a:r>
              <a:rPr kumimoji="0" lang="en-US" sz="3200" b="1" i="1" u="none" strike="noStrike" kern="1200" cap="none" spc="0" normalizeH="0" baseline="0" noProof="0" dirty="0">
                <a:ln>
                  <a:noFill/>
                </a:ln>
                <a:solidFill>
                  <a:prstClr val="black"/>
                </a:solidFill>
                <a:effectLst/>
                <a:uLnTx/>
                <a:uFillTx/>
                <a:latin typeface="Book Antiqua" pitchFamily="18" charset="0"/>
                <a:ea typeface="+mn-ea"/>
                <a:cs typeface="+mn-cs"/>
              </a:rPr>
              <a:t>And I saw the </a:t>
            </a:r>
            <a:r>
              <a:rPr kumimoji="0" lang="en-US" sz="3200" b="1" i="1" u="sng" strike="noStrike" kern="1200" cap="none" spc="0" normalizeH="0" baseline="0" noProof="0" dirty="0">
                <a:ln>
                  <a:noFill/>
                </a:ln>
                <a:solidFill>
                  <a:prstClr val="black"/>
                </a:solidFill>
                <a:effectLst/>
                <a:uLnTx/>
                <a:uFillTx/>
                <a:latin typeface="Book Antiqua" pitchFamily="18" charset="0"/>
                <a:ea typeface="+mn-ea"/>
                <a:cs typeface="+mn-cs"/>
              </a:rPr>
              <a:t>holy city, new Jerusalem</a:t>
            </a:r>
            <a:r>
              <a:rPr kumimoji="0" lang="en-US" sz="3200" b="1" i="1" u="none" strike="noStrike" kern="1200" cap="none" spc="0" normalizeH="0" baseline="0" noProof="0" dirty="0">
                <a:ln>
                  <a:noFill/>
                </a:ln>
                <a:solidFill>
                  <a:prstClr val="black"/>
                </a:solidFill>
                <a:effectLst/>
                <a:uLnTx/>
                <a:uFillTx/>
                <a:latin typeface="Book Antiqua" pitchFamily="18" charset="0"/>
                <a:ea typeface="+mn-ea"/>
                <a:cs typeface="+mn-cs"/>
              </a:rPr>
              <a:t>, coming down out of heaven of God, made ready as a bride adorned for her husband</a:t>
            </a:r>
            <a:r>
              <a:rPr kumimoji="0" lang="en-US" sz="3200" b="0" i="1" u="none" strike="noStrike" kern="1200" cap="none" spc="0" normalizeH="0" baseline="0" noProof="0" dirty="0">
                <a:ln>
                  <a:noFill/>
                </a:ln>
                <a:solidFill>
                  <a:prstClr val="black"/>
                </a:solidFill>
                <a:effectLst/>
                <a:uLnTx/>
                <a:uFillTx/>
                <a:latin typeface="Book Antiqua" pitchFamily="18" charset="0"/>
                <a:ea typeface="+mn-ea"/>
                <a:cs typeface="+mn-cs"/>
              </a:rPr>
              <a:t>.”</a:t>
            </a:r>
          </a:p>
        </p:txBody>
      </p:sp>
      <p:sp>
        <p:nvSpPr>
          <p:cNvPr id="5" name="Rectangle 4">
            <a:extLst>
              <a:ext uri="{FF2B5EF4-FFF2-40B4-BE49-F238E27FC236}">
                <a16:creationId xmlns:a16="http://schemas.microsoft.com/office/drawing/2014/main" id="{A6BC59F9-9730-4438-B9BF-E5B519C04F1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21</a:t>
            </a:r>
          </a:p>
        </p:txBody>
      </p:sp>
      <p:sp>
        <p:nvSpPr>
          <p:cNvPr id="6" name="Speech Bubble: Rectangle with Corners Rounded 5">
            <a:extLst>
              <a:ext uri="{FF2B5EF4-FFF2-40B4-BE49-F238E27FC236}">
                <a16:creationId xmlns:a16="http://schemas.microsoft.com/office/drawing/2014/main" id="{4BB8B1F5-1563-4C2B-8119-B51A6A763C3E}"/>
              </a:ext>
            </a:extLst>
          </p:cNvPr>
          <p:cNvSpPr/>
          <p:nvPr/>
        </p:nvSpPr>
        <p:spPr>
          <a:xfrm>
            <a:off x="474306" y="3753061"/>
            <a:ext cx="1354494" cy="715089"/>
          </a:xfrm>
          <a:prstGeom prst="wedgeRoundRectCallout">
            <a:avLst>
              <a:gd name="adj1" fmla="val 102276"/>
              <a:gd name="adj2" fmla="val 11018"/>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Revelation 19:7-8</a:t>
            </a:r>
          </a:p>
        </p:txBody>
      </p:sp>
    </p:spTree>
    <p:extLst>
      <p:ext uri="{BB962C8B-B14F-4D97-AF65-F5344CB8AC3E}">
        <p14:creationId xmlns:p14="http://schemas.microsoft.com/office/powerpoint/2010/main" val="332487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879"/>
            <a:ext cx="8229600" cy="769441"/>
          </a:xfrm>
          <a:solidFill>
            <a:schemeClr val="bg1"/>
          </a:solidFill>
          <a:ln w="38100">
            <a:noFill/>
          </a:ln>
        </p:spPr>
        <p:txBody>
          <a:bodyPr>
            <a:spAutoFit/>
          </a:bodyPr>
          <a:lstStyle/>
          <a:p>
            <a:r>
              <a:rPr lang="en-US" b="1" cap="small" dirty="0">
                <a:latin typeface="OldCentury" pitchFamily="2" charset="0"/>
              </a:rPr>
              <a:t>Revelation 21:3</a:t>
            </a:r>
          </a:p>
        </p:txBody>
      </p:sp>
      <p:pic>
        <p:nvPicPr>
          <p:cNvPr id="3" name="Content Placeholder 3"/>
          <p:cNvPicPr>
            <a:picLocks noChangeAspect="1" noChangeArrowheads="1"/>
          </p:cNvPicPr>
          <p:nvPr/>
        </p:nvPicPr>
        <p:blipFill>
          <a:blip r:embed="rId2"/>
          <a:srcRect/>
          <a:stretch>
            <a:fillRect/>
          </a:stretch>
        </p:blipFill>
        <p:spPr bwMode="auto">
          <a:xfrm>
            <a:off x="714375" y="1600200"/>
            <a:ext cx="7610475" cy="4895920"/>
          </a:xfrm>
          <a:prstGeom prst="rect">
            <a:avLst/>
          </a:prstGeom>
          <a:noFill/>
          <a:ln w="9525">
            <a:noFill/>
            <a:miter lim="800000"/>
            <a:headEnd/>
            <a:tailEnd/>
          </a:ln>
        </p:spPr>
      </p:pic>
      <p:sp>
        <p:nvSpPr>
          <p:cNvPr id="4" name="TextBox 3"/>
          <p:cNvSpPr txBox="1"/>
          <p:nvPr/>
        </p:nvSpPr>
        <p:spPr>
          <a:xfrm>
            <a:off x="1448290" y="1791187"/>
            <a:ext cx="6048374"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Book Antiqua" pitchFamily="18" charset="0"/>
                <a:ea typeface="+mn-ea"/>
                <a:cs typeface="+mn-cs"/>
              </a:rPr>
              <a:t>“</a:t>
            </a:r>
            <a:r>
              <a:rPr kumimoji="0" lang="en-US" sz="3200" b="1" i="1" u="none" strike="noStrike" kern="1200" cap="none" spc="0" normalizeH="0" baseline="0" noProof="0" dirty="0">
                <a:ln>
                  <a:noFill/>
                </a:ln>
                <a:solidFill>
                  <a:prstClr val="black"/>
                </a:solidFill>
                <a:effectLst/>
                <a:uLnTx/>
                <a:uFillTx/>
                <a:latin typeface="Book Antiqua" pitchFamily="18" charset="0"/>
                <a:ea typeface="+mn-ea"/>
                <a:cs typeface="+mn-cs"/>
              </a:rPr>
              <a:t>And I heard a great voice out of the throne saying, Behold, the tabernacle of God is with men, and he shall dwell with them, and they shall be his peoples, and God himself shall be with them, (and be) their God</a:t>
            </a:r>
            <a:r>
              <a:rPr kumimoji="0" lang="en-US" sz="3200" b="0" i="1" u="none" strike="noStrike" kern="1200" cap="none" spc="0" normalizeH="0" baseline="0" noProof="0" dirty="0">
                <a:ln>
                  <a:noFill/>
                </a:ln>
                <a:solidFill>
                  <a:prstClr val="black"/>
                </a:solidFill>
                <a:effectLst/>
                <a:uLnTx/>
                <a:uFillTx/>
                <a:latin typeface="Book Antiqua" pitchFamily="18" charset="0"/>
                <a:ea typeface="+mn-ea"/>
                <a:cs typeface="+mn-cs"/>
              </a:rPr>
              <a:t>:”</a:t>
            </a:r>
          </a:p>
        </p:txBody>
      </p:sp>
      <p:sp>
        <p:nvSpPr>
          <p:cNvPr id="5" name="Rectangle 4">
            <a:extLst>
              <a:ext uri="{FF2B5EF4-FFF2-40B4-BE49-F238E27FC236}">
                <a16:creationId xmlns:a16="http://schemas.microsoft.com/office/drawing/2014/main" id="{7318C25D-7064-416B-A4FB-29E38EABF03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200422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541"/>
            <a:ext cx="8229600" cy="769441"/>
          </a:xfrm>
          <a:solidFill>
            <a:schemeClr val="bg1"/>
          </a:solidFill>
        </p:spPr>
        <p:txBody>
          <a:bodyPr>
            <a:spAutoFit/>
          </a:bodyPr>
          <a:lstStyle/>
          <a:p>
            <a:r>
              <a:rPr lang="en-US" b="1" cap="small" dirty="0">
                <a:latin typeface="Elephant" pitchFamily="18" charset="0"/>
              </a:rPr>
              <a:t>The New Jerusalem</a:t>
            </a:r>
          </a:p>
        </p:txBody>
      </p:sp>
      <p:sp>
        <p:nvSpPr>
          <p:cNvPr id="3" name="Content Placeholder 2"/>
          <p:cNvSpPr>
            <a:spLocks noGrp="1"/>
          </p:cNvSpPr>
          <p:nvPr>
            <p:ph idx="1"/>
          </p:nvPr>
        </p:nvSpPr>
        <p:spPr>
          <a:xfrm>
            <a:off x="457200" y="1600202"/>
            <a:ext cx="8229600" cy="4302716"/>
          </a:xfrm>
          <a:solidFill>
            <a:schemeClr val="bg1"/>
          </a:solidFill>
        </p:spPr>
        <p:txBody>
          <a:bodyPr>
            <a:spAutoFit/>
          </a:bodyPr>
          <a:lstStyle/>
          <a:p>
            <a:r>
              <a:rPr lang="en-US" dirty="0">
                <a:latin typeface="Book Antiqua" panose="02040602050305030304" pitchFamily="18" charset="0"/>
              </a:rPr>
              <a:t>Christians of all ages love to read about the </a:t>
            </a:r>
            <a:r>
              <a:rPr lang="en-US" b="1" dirty="0">
                <a:latin typeface="Book Antiqua" panose="02040602050305030304" pitchFamily="18" charset="0"/>
              </a:rPr>
              <a:t>future abode </a:t>
            </a:r>
            <a:r>
              <a:rPr lang="en-US" dirty="0">
                <a:latin typeface="Book Antiqua" pitchFamily="18" charset="0"/>
              </a:rPr>
              <a:t>of the saints.</a:t>
            </a:r>
          </a:p>
          <a:p>
            <a:r>
              <a:rPr lang="en-US" dirty="0">
                <a:latin typeface="Book Antiqua" pitchFamily="18" charset="0"/>
              </a:rPr>
              <a:t>How much would this be comforting to the </a:t>
            </a:r>
            <a:r>
              <a:rPr lang="en-US" b="1" dirty="0">
                <a:latin typeface="Book Antiqua" panose="02040602050305030304" pitchFamily="18" charset="0"/>
              </a:rPr>
              <a:t>suffering saints </a:t>
            </a:r>
            <a:r>
              <a:rPr lang="en-US" dirty="0">
                <a:latin typeface="Book Antiqua" pitchFamily="18" charset="0"/>
              </a:rPr>
              <a:t>of the 1</a:t>
            </a:r>
            <a:r>
              <a:rPr lang="en-US" baseline="30000" dirty="0">
                <a:latin typeface="Book Antiqua" pitchFamily="18" charset="0"/>
              </a:rPr>
              <a:t>st</a:t>
            </a:r>
            <a:r>
              <a:rPr lang="en-US" dirty="0">
                <a:latin typeface="Book Antiqua" pitchFamily="18" charset="0"/>
              </a:rPr>
              <a:t> century?</a:t>
            </a:r>
          </a:p>
          <a:p>
            <a:r>
              <a:rPr lang="en-US" dirty="0">
                <a:latin typeface="Book Antiqua" pitchFamily="18" charset="0"/>
              </a:rPr>
              <a:t>Other </a:t>
            </a:r>
            <a:r>
              <a:rPr lang="en-US" b="1" dirty="0">
                <a:latin typeface="Book Antiqua" panose="02040602050305030304" pitchFamily="18" charset="0"/>
              </a:rPr>
              <a:t>questions</a:t>
            </a:r>
            <a:r>
              <a:rPr lang="en-US" dirty="0">
                <a:latin typeface="Book Antiqua" pitchFamily="18" charset="0"/>
              </a:rPr>
              <a:t> have been answered:</a:t>
            </a:r>
          </a:p>
          <a:p>
            <a:pPr lvl="1"/>
            <a:r>
              <a:rPr lang="en-US" b="1" i="1" dirty="0">
                <a:latin typeface="Book Antiqua" panose="02040602050305030304" pitchFamily="18" charset="0"/>
              </a:rPr>
              <a:t>Why is the tribulation taking place?</a:t>
            </a:r>
          </a:p>
          <a:p>
            <a:pPr lvl="1"/>
            <a:r>
              <a:rPr lang="en-US" b="1" i="1" dirty="0">
                <a:latin typeface="Book Antiqua" panose="02040602050305030304" pitchFamily="18" charset="0"/>
              </a:rPr>
              <a:t>How long will it last?</a:t>
            </a:r>
          </a:p>
          <a:p>
            <a:pPr lvl="1"/>
            <a:r>
              <a:rPr lang="en-US" b="1" i="1" dirty="0">
                <a:latin typeface="Book Antiqua" panose="02040602050305030304" pitchFamily="18" charset="0"/>
              </a:rPr>
              <a:t>What will be the final outcome?</a:t>
            </a:r>
          </a:p>
        </p:txBody>
      </p:sp>
      <p:sp>
        <p:nvSpPr>
          <p:cNvPr id="4" name="Rectangle 3">
            <a:extLst>
              <a:ext uri="{FF2B5EF4-FFF2-40B4-BE49-F238E27FC236}">
                <a16:creationId xmlns:a16="http://schemas.microsoft.com/office/drawing/2014/main" id="{AADC3296-455E-42A0-BC7E-2CFCDE0486B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217459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87"/>
            <a:ext cx="8229600" cy="769441"/>
          </a:xfrm>
          <a:solidFill>
            <a:schemeClr val="bg1"/>
          </a:solidFill>
        </p:spPr>
        <p:txBody>
          <a:bodyPr>
            <a:spAutoFit/>
          </a:bodyPr>
          <a:lstStyle/>
          <a:p>
            <a:r>
              <a:rPr lang="en-US" b="1" cap="small" dirty="0">
                <a:latin typeface="Elephant" pitchFamily="18" charset="0"/>
              </a:rPr>
              <a:t>The New Jerusalem</a:t>
            </a:r>
          </a:p>
        </p:txBody>
      </p:sp>
      <p:sp>
        <p:nvSpPr>
          <p:cNvPr id="3" name="Content Placeholder 2"/>
          <p:cNvSpPr>
            <a:spLocks noGrp="1"/>
          </p:cNvSpPr>
          <p:nvPr>
            <p:ph idx="1"/>
          </p:nvPr>
        </p:nvSpPr>
        <p:spPr>
          <a:xfrm>
            <a:off x="122548" y="1524784"/>
            <a:ext cx="8908330" cy="5093702"/>
          </a:xfrm>
          <a:solidFill>
            <a:schemeClr val="bg1"/>
          </a:solidFill>
        </p:spPr>
        <p:txBody>
          <a:bodyPr wrap="square">
            <a:spAutoFit/>
          </a:bodyPr>
          <a:lstStyle/>
          <a:p>
            <a:pPr>
              <a:spcBef>
                <a:spcPts val="0"/>
              </a:spcBef>
            </a:pPr>
            <a:r>
              <a:rPr lang="en-US" sz="2500" dirty="0">
                <a:latin typeface="Book Antiqua" panose="02040602050305030304" pitchFamily="18" charset="0"/>
              </a:rPr>
              <a:t>A “</a:t>
            </a:r>
            <a:r>
              <a:rPr lang="en-US" sz="2500" i="1" dirty="0">
                <a:latin typeface="Book Antiqua" panose="02040602050305030304" pitchFamily="18" charset="0"/>
              </a:rPr>
              <a:t>new heaven and new earth</a:t>
            </a:r>
            <a:r>
              <a:rPr lang="en-US" sz="2500" dirty="0">
                <a:latin typeface="Book Antiqua" pitchFamily="18" charset="0"/>
              </a:rPr>
              <a:t>”</a:t>
            </a:r>
          </a:p>
          <a:p>
            <a:pPr lvl="1">
              <a:spcBef>
                <a:spcPts val="0"/>
              </a:spcBef>
            </a:pPr>
            <a:r>
              <a:rPr lang="en-US" sz="2500" dirty="0">
                <a:latin typeface="Book Antiqua" pitchFamily="18" charset="0"/>
              </a:rPr>
              <a:t>This is not a </a:t>
            </a:r>
            <a:r>
              <a:rPr lang="en-US" sz="2500" b="1" dirty="0">
                <a:latin typeface="Book Antiqua" panose="02040602050305030304" pitchFamily="18" charset="0"/>
              </a:rPr>
              <a:t>renovation</a:t>
            </a:r>
            <a:r>
              <a:rPr lang="en-US" sz="2500" dirty="0">
                <a:latin typeface="Book Antiqua" panose="02040602050305030304" pitchFamily="18" charset="0"/>
              </a:rPr>
              <a:t> but a new order</a:t>
            </a:r>
          </a:p>
          <a:p>
            <a:pPr lvl="1">
              <a:spcBef>
                <a:spcPts val="0"/>
              </a:spcBef>
            </a:pPr>
            <a:r>
              <a:rPr lang="en-US" sz="2500" dirty="0">
                <a:latin typeface="Book Antiqua" panose="02040602050305030304" pitchFamily="18" charset="0"/>
              </a:rPr>
              <a:t>Isaiah 34:3-5 – End of the nations.</a:t>
            </a:r>
          </a:p>
          <a:p>
            <a:pPr lvl="1">
              <a:spcBef>
                <a:spcPts val="0"/>
              </a:spcBef>
            </a:pPr>
            <a:r>
              <a:rPr lang="en-US" sz="2500" dirty="0">
                <a:latin typeface="Book Antiqua" panose="02040602050305030304" pitchFamily="18" charset="0"/>
              </a:rPr>
              <a:t>Isaiah 51:4 – End of the Jewish order, Jerusalem.</a:t>
            </a:r>
          </a:p>
          <a:p>
            <a:pPr lvl="1">
              <a:spcBef>
                <a:spcPts val="0"/>
              </a:spcBef>
            </a:pPr>
            <a:r>
              <a:rPr lang="en-US" sz="2500" dirty="0">
                <a:latin typeface="Book Antiqua" panose="02040602050305030304" pitchFamily="18" charset="0"/>
              </a:rPr>
              <a:t>Isaiah 51:16 – Planting of a new heaven and earth.</a:t>
            </a:r>
          </a:p>
          <a:p>
            <a:pPr lvl="1">
              <a:spcBef>
                <a:spcPts val="0"/>
              </a:spcBef>
            </a:pPr>
            <a:r>
              <a:rPr lang="en-US" sz="2500" dirty="0">
                <a:latin typeface="Book Antiqua" panose="02040602050305030304" pitchFamily="18" charset="0"/>
              </a:rPr>
              <a:t>Isaiah 65:16-17, 25 – </a:t>
            </a:r>
            <a:r>
              <a:rPr lang="en-US" sz="2500" u="sng" dirty="0">
                <a:latin typeface="Book Antiqua" pitchFamily="18" charset="0"/>
              </a:rPr>
              <a:t>Fulfilled in the reign of Christ</a:t>
            </a:r>
            <a:r>
              <a:rPr lang="en-US" sz="2500" dirty="0">
                <a:latin typeface="Book Antiqua" panose="02040602050305030304" pitchFamily="18" charset="0"/>
              </a:rPr>
              <a:t>.</a:t>
            </a:r>
          </a:p>
          <a:p>
            <a:pPr>
              <a:spcBef>
                <a:spcPts val="0"/>
              </a:spcBef>
            </a:pPr>
            <a:r>
              <a:rPr lang="en-US" sz="2500" dirty="0">
                <a:latin typeface="Book Antiqua" panose="02040602050305030304" pitchFamily="18" charset="0"/>
              </a:rPr>
              <a:t>“</a:t>
            </a:r>
            <a:r>
              <a:rPr lang="en-US" sz="2500" i="1" dirty="0">
                <a:latin typeface="Book Antiqua" pitchFamily="18" charset="0"/>
              </a:rPr>
              <a:t>First heaven and first earth had passed away</a:t>
            </a:r>
            <a:r>
              <a:rPr lang="en-US" sz="2500" dirty="0">
                <a:latin typeface="Book Antiqua" pitchFamily="18" charset="0"/>
              </a:rPr>
              <a:t>.”</a:t>
            </a:r>
          </a:p>
          <a:p>
            <a:pPr lvl="1">
              <a:spcBef>
                <a:spcPts val="0"/>
              </a:spcBef>
            </a:pPr>
            <a:r>
              <a:rPr lang="en-US" sz="2500" b="1" dirty="0">
                <a:latin typeface="Book Antiqua" panose="02040602050305030304" pitchFamily="18" charset="0"/>
              </a:rPr>
              <a:t>2 Peter 3:7-13; Revelation 21</a:t>
            </a:r>
            <a:r>
              <a:rPr lang="en-US" sz="2500" dirty="0">
                <a:latin typeface="Book Antiqua" panose="02040602050305030304" pitchFamily="18" charset="0"/>
              </a:rPr>
              <a:t> – </a:t>
            </a:r>
            <a:r>
              <a:rPr lang="en-US" sz="2500" b="1" u="sng" dirty="0">
                <a:latin typeface="Book Antiqua" panose="02040602050305030304" pitchFamily="18" charset="0"/>
              </a:rPr>
              <a:t>New order beyond the Judgment</a:t>
            </a:r>
            <a:r>
              <a:rPr lang="en-US" sz="2500" b="1" dirty="0">
                <a:latin typeface="Book Antiqua" panose="02040602050305030304" pitchFamily="18" charset="0"/>
              </a:rPr>
              <a:t>.</a:t>
            </a:r>
          </a:p>
          <a:p>
            <a:pPr lvl="1">
              <a:spcBef>
                <a:spcPts val="0"/>
              </a:spcBef>
            </a:pPr>
            <a:r>
              <a:rPr lang="en-US" sz="2500" dirty="0">
                <a:latin typeface="Book Antiqua" panose="02040602050305030304" pitchFamily="18" charset="0"/>
              </a:rPr>
              <a:t>Different kind – a complete transformation!</a:t>
            </a:r>
          </a:p>
          <a:p>
            <a:pPr lvl="1">
              <a:spcBef>
                <a:spcPts val="0"/>
              </a:spcBef>
            </a:pPr>
            <a:r>
              <a:rPr lang="en-US" sz="2500" dirty="0">
                <a:latin typeface="Book Antiqua" panose="02040602050305030304" pitchFamily="18" charset="0"/>
              </a:rPr>
              <a:t>This new heaven and earth will be clean and undefiled for the permanent dwelling place of those who have overcome the wiles of the devil during their lifetime.</a:t>
            </a:r>
          </a:p>
        </p:txBody>
      </p:sp>
      <p:sp>
        <p:nvSpPr>
          <p:cNvPr id="4" name="Rectangle 3">
            <a:extLst>
              <a:ext uri="{FF2B5EF4-FFF2-40B4-BE49-F238E27FC236}">
                <a16:creationId xmlns:a16="http://schemas.microsoft.com/office/drawing/2014/main" id="{F93AEBB1-A033-45D6-83B3-2C7BCD06A23A}"/>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118079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heel(1)">
                                      <p:cBhvr>
                                        <p:cTn id="7" dur="2000"/>
                                        <p:tgtEl>
                                          <p:spTgt spid="3">
                                            <p:txEl>
                                              <p:pRg st="6" end="6"/>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heel(1)">
                                      <p:cBhvr>
                                        <p:cTn id="10" dur="2000"/>
                                        <p:tgtEl>
                                          <p:spTgt spid="3">
                                            <p:txEl>
                                              <p:pRg st="7" end="7"/>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wheel(1)">
                                      <p:cBhvr>
                                        <p:cTn id="13" dur="2000"/>
                                        <p:tgtEl>
                                          <p:spTgt spid="3">
                                            <p:txEl>
                                              <p:pRg st="8" end="8"/>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wheel(1)">
                                      <p:cBhvr>
                                        <p:cTn id="1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a:solidFill>
            <a:schemeClr val="bg1"/>
          </a:solidFill>
        </p:spPr>
        <p:txBody>
          <a:bodyPr>
            <a:spAutoFit/>
          </a:bodyPr>
          <a:lstStyle/>
          <a:p>
            <a:r>
              <a:rPr lang="en-US" b="1" cap="small" dirty="0">
                <a:latin typeface="Elephant" pitchFamily="18" charset="0"/>
              </a:rPr>
              <a:t>The New Jerusalem</a:t>
            </a:r>
          </a:p>
        </p:txBody>
      </p:sp>
      <p:sp>
        <p:nvSpPr>
          <p:cNvPr id="3" name="Content Placeholder 2"/>
          <p:cNvSpPr>
            <a:spLocks noGrp="1"/>
          </p:cNvSpPr>
          <p:nvPr>
            <p:ph idx="1"/>
          </p:nvPr>
        </p:nvSpPr>
        <p:spPr>
          <a:xfrm>
            <a:off x="103695" y="1373953"/>
            <a:ext cx="8936610" cy="5386090"/>
          </a:xfrm>
          <a:solidFill>
            <a:schemeClr val="bg1"/>
          </a:solidFill>
        </p:spPr>
        <p:txBody>
          <a:bodyPr wrap="square">
            <a:spAutoFit/>
          </a:bodyPr>
          <a:lstStyle/>
          <a:p>
            <a:pPr>
              <a:spcBef>
                <a:spcPts val="0"/>
              </a:spcBef>
            </a:pPr>
            <a:r>
              <a:rPr lang="en-US" dirty="0">
                <a:latin typeface="Book Antiqua" panose="02040602050305030304" pitchFamily="18" charset="0"/>
              </a:rPr>
              <a:t>“</a:t>
            </a:r>
            <a:r>
              <a:rPr lang="en-US" b="1" i="1" dirty="0">
                <a:latin typeface="Book Antiqua" panose="02040602050305030304" pitchFamily="18" charset="0"/>
              </a:rPr>
              <a:t>No more sea</a:t>
            </a:r>
            <a:r>
              <a:rPr lang="en-US" dirty="0">
                <a:latin typeface="Book Antiqua" pitchFamily="18" charset="0"/>
              </a:rPr>
              <a:t>”</a:t>
            </a:r>
          </a:p>
          <a:p>
            <a:pPr lvl="1">
              <a:spcBef>
                <a:spcPts val="0"/>
              </a:spcBef>
            </a:pPr>
            <a:r>
              <a:rPr lang="en-US" b="1" dirty="0">
                <a:latin typeface="Book Antiqua" panose="02040602050305030304" pitchFamily="18" charset="0"/>
              </a:rPr>
              <a:t>Sea of glass </a:t>
            </a:r>
            <a:r>
              <a:rPr lang="en-US" dirty="0">
                <a:latin typeface="Book Antiqua" pitchFamily="18" charset="0"/>
              </a:rPr>
              <a:t>mentioned earlier separated God from His servants (</a:t>
            </a:r>
            <a:r>
              <a:rPr lang="en-US" b="1" dirty="0">
                <a:latin typeface="Book Antiqua" panose="02040602050305030304" pitchFamily="18" charset="0"/>
              </a:rPr>
              <a:t>4:6</a:t>
            </a:r>
            <a:r>
              <a:rPr lang="en-US" dirty="0">
                <a:latin typeface="Book Antiqua" pitchFamily="18" charset="0"/>
              </a:rPr>
              <a:t>) is now removed.</a:t>
            </a:r>
          </a:p>
          <a:p>
            <a:pPr lvl="1">
              <a:spcBef>
                <a:spcPts val="0"/>
              </a:spcBef>
            </a:pPr>
            <a:r>
              <a:rPr lang="en-US" dirty="0">
                <a:latin typeface="Book Antiqua" pitchFamily="18" charset="0"/>
              </a:rPr>
              <a:t>The sea has been symbolic of the masses of humanity (Isaiah 57:20; 13:1; 20:13).</a:t>
            </a:r>
          </a:p>
          <a:p>
            <a:pPr lvl="1">
              <a:spcBef>
                <a:spcPts val="0"/>
              </a:spcBef>
            </a:pPr>
            <a:r>
              <a:rPr lang="en-US" dirty="0">
                <a:latin typeface="Book Antiqua" pitchFamily="18" charset="0"/>
              </a:rPr>
              <a:t>The masses have now been judged and are no more.</a:t>
            </a:r>
          </a:p>
          <a:p>
            <a:pPr>
              <a:spcBef>
                <a:spcPts val="0"/>
              </a:spcBef>
            </a:pPr>
            <a:r>
              <a:rPr lang="en-US" b="1" dirty="0">
                <a:latin typeface="Book Antiqua" panose="02040602050305030304" pitchFamily="18" charset="0"/>
              </a:rPr>
              <a:t>Fellowship</a:t>
            </a:r>
            <a:r>
              <a:rPr lang="en-US" dirty="0">
                <a:latin typeface="Book Antiqua" pitchFamily="18" charset="0"/>
              </a:rPr>
              <a:t> with God restored!</a:t>
            </a:r>
          </a:p>
          <a:p>
            <a:pPr lvl="1">
              <a:spcBef>
                <a:spcPts val="0"/>
              </a:spcBef>
            </a:pPr>
            <a:r>
              <a:rPr lang="en-US" dirty="0">
                <a:latin typeface="Book Antiqua" pitchFamily="18" charset="0"/>
              </a:rPr>
              <a:t>This new Jerusalem (church or assembly of saints judged righteous) is now presented to the Lord as a perfect bride with no blemishes of sin.</a:t>
            </a:r>
            <a:br>
              <a:rPr lang="en-US" dirty="0">
                <a:latin typeface="Book Antiqua" pitchFamily="18" charset="0"/>
              </a:rPr>
            </a:br>
            <a:r>
              <a:rPr lang="en-US" dirty="0">
                <a:latin typeface="Book Antiqua" pitchFamily="18" charset="0"/>
              </a:rPr>
              <a:t>(cf. Ephesians 5:25-27)</a:t>
            </a:r>
          </a:p>
        </p:txBody>
      </p:sp>
      <p:sp>
        <p:nvSpPr>
          <p:cNvPr id="4" name="Rectangle 3">
            <a:extLst>
              <a:ext uri="{FF2B5EF4-FFF2-40B4-BE49-F238E27FC236}">
                <a16:creationId xmlns:a16="http://schemas.microsoft.com/office/drawing/2014/main" id="{F93AEBB1-A033-45D6-83B3-2C7BCD06A23A}"/>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41716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1)">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heel(1)">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2754</TotalTime>
  <Words>1925</Words>
  <Application>Microsoft Office PowerPoint</Application>
  <PresentationFormat>On-screen Show (4:3)</PresentationFormat>
  <Paragraphs>170</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Book Antiqua</vt:lpstr>
      <vt:lpstr>Calibri</vt:lpstr>
      <vt:lpstr>Corbel</vt:lpstr>
      <vt:lpstr>Elephant</vt:lpstr>
      <vt:lpstr>OldCentury</vt:lpstr>
      <vt:lpstr>Times New Roman</vt:lpstr>
      <vt:lpstr>1_Office Theme</vt:lpstr>
      <vt:lpstr>1_Depth</vt:lpstr>
      <vt:lpstr>A Study Of  The Book Of Revelation</vt:lpstr>
      <vt:lpstr>The Book of Revelation: Chapter 21</vt:lpstr>
      <vt:lpstr>PowerPoint Presentation</vt:lpstr>
      <vt:lpstr>Revelation 21:1</vt:lpstr>
      <vt:lpstr>Revelation 21:2</vt:lpstr>
      <vt:lpstr>Revelation 21:3</vt:lpstr>
      <vt:lpstr>The New Jerusalem</vt:lpstr>
      <vt:lpstr>The New Jerusalem</vt:lpstr>
      <vt:lpstr>The New Jerusalem</vt:lpstr>
      <vt:lpstr>The New Jerusalem</vt:lpstr>
      <vt:lpstr>Tabernacle With God</vt:lpstr>
      <vt:lpstr>Revelation 21:4</vt:lpstr>
      <vt:lpstr>Former Things Gone</vt:lpstr>
      <vt:lpstr>Revelation 21:5</vt:lpstr>
      <vt:lpstr>All Things New</vt:lpstr>
      <vt:lpstr>Revelation 21:6</vt:lpstr>
      <vt:lpstr>Rivers of Living Water</vt:lpstr>
      <vt:lpstr>Revelation 21:7</vt:lpstr>
      <vt:lpstr>Divine Assurance</vt:lpstr>
      <vt:lpstr>Divine Assurance</vt:lpstr>
      <vt:lpstr>Divine Assurance</vt:lpstr>
      <vt:lpstr>Revelation 21:8</vt:lpstr>
      <vt:lpstr>Second Death</vt:lpstr>
      <vt:lpstr>Revelation 21:9</vt:lpstr>
      <vt:lpstr>Revelation 21:10</vt:lpstr>
      <vt:lpstr>John’s Vision</vt:lpstr>
      <vt:lpstr>Revelation 21:11</vt:lpstr>
      <vt:lpstr>Revelation 21:12</vt:lpstr>
      <vt:lpstr>Description of the 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Revelation: Chapter 21</dc:title>
  <dc:creator>mgalloway2715@gmail.com</dc:creator>
  <cp:lastModifiedBy>Richard Lidh</cp:lastModifiedBy>
  <cp:revision>34</cp:revision>
  <cp:lastPrinted>2021-10-15T20:45:27Z</cp:lastPrinted>
  <dcterms:created xsi:type="dcterms:W3CDTF">2021-09-24T20:27:54Z</dcterms:created>
  <dcterms:modified xsi:type="dcterms:W3CDTF">2021-10-15T20:45:31Z</dcterms:modified>
</cp:coreProperties>
</file>